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2"/>
  </p:notesMasterIdLst>
  <p:handoutMasterIdLst>
    <p:handoutMasterId r:id="rId13"/>
  </p:handoutMasterIdLst>
  <p:sldIdLst>
    <p:sldId id="268" r:id="rId3"/>
    <p:sldId id="269" r:id="rId4"/>
    <p:sldId id="264" r:id="rId5"/>
    <p:sldId id="273" r:id="rId6"/>
    <p:sldId id="274" r:id="rId7"/>
    <p:sldId id="280" r:id="rId8"/>
    <p:sldId id="275" r:id="rId9"/>
    <p:sldId id="276" r:id="rId10"/>
    <p:sldId id="277" r:id="rId11"/>
  </p:sldIdLst>
  <p:sldSz cx="9144000" cy="6858000" type="screen4x3"/>
  <p:notesSz cx="6858000" cy="9144000"/>
  <p:embeddedFontLst>
    <p:embeddedFont>
      <p:font typeface="Roboto" panose="02000000000000000000" pitchFamily="2" charset="0"/>
      <p:regular r:id="rId14"/>
      <p:bold r:id="rId15"/>
      <p:italic r:id="rId16"/>
      <p:boldItalic r:id="rId17"/>
    </p:embeddedFont>
    <p:embeddedFont>
      <p:font typeface="Twinkl"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2E7"/>
    <a:srgbClr val="F9AF15"/>
    <a:srgbClr val="F59A17"/>
    <a:srgbClr val="F18515"/>
    <a:srgbClr val="7FCCDB"/>
    <a:srgbClr val="24B9D8"/>
    <a:srgbClr val="119CB9"/>
    <a:srgbClr val="0D607A"/>
    <a:srgbClr val="083147"/>
    <a:srgbClr val="F28D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96" d="100"/>
          <a:sy n="96" d="100"/>
        </p:scale>
        <p:origin x="813" y="57"/>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13/10/2025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13/10/2025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www.twinkl.co.uk/resources/senior-leadership-team-slt"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9.svg"/><Relationship Id="rId7"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 Target="../slides/slide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9.svg"/><Relationship Id="rId7"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 Target="../slides/slide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9.sv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slide" Target="../slides/slide2.xml"/><Relationship Id="rId5" Type="http://schemas.openxmlformats.org/officeDocument/2006/relationships/image" Target="../media/image33.svg"/><Relationship Id="rId10" Type="http://schemas.openxmlformats.org/officeDocument/2006/relationships/image" Target="../media/image13.svg"/><Relationship Id="rId4" Type="http://schemas.openxmlformats.org/officeDocument/2006/relationships/image" Target="../media/image32.png"/><Relationship Id="rId9"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Layouts/_rels/slideLayout14.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9.sv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 Target="../slides/slide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 Target="../slides/slide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9.sv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 Target="../slides/slide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9.svg"/><Relationship Id="rId7"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 Target="../slides/slide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9.svg"/><Relationship Id="rId7"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 Target="../slides/slide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9.svg"/><Relationship Id="rId7"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 Target="../slides/slid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pic>
        <p:nvPicPr>
          <p:cNvPr id="5" name="Picture 4" descr="A school supplies on a table&#10;&#10;AI-generated content may be incorrect.">
            <a:extLst>
              <a:ext uri="{FF2B5EF4-FFF2-40B4-BE49-F238E27FC236}">
                <a16:creationId xmlns:a16="http://schemas.microsoft.com/office/drawing/2014/main" id="{645E2848-7949-209E-1D8F-3E6C0D03DD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7106" y="0"/>
            <a:ext cx="4216893" cy="4216893"/>
          </a:xfrm>
          <a:prstGeom prst="rect">
            <a:avLst/>
          </a:prstGeom>
        </p:spPr>
      </p:pic>
      <p:pic>
        <p:nvPicPr>
          <p:cNvPr id="27" name="Graphic 26">
            <a:extLst>
              <a:ext uri="{FF2B5EF4-FFF2-40B4-BE49-F238E27FC236}">
                <a16:creationId xmlns:a16="http://schemas.microsoft.com/office/drawing/2014/main" id="{6807C057-F150-1B3C-18A2-285F2B6E64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9144000" cy="6858000"/>
          </a:xfrm>
          <a:prstGeom prst="rect">
            <a:avLst/>
          </a:prstGeom>
        </p:spPr>
      </p:pic>
      <p:sp>
        <p:nvSpPr>
          <p:cNvPr id="7" name="Staff Share">
            <a:extLst>
              <a:ext uri="{FF2B5EF4-FFF2-40B4-BE49-F238E27FC236}">
                <a16:creationId xmlns:a16="http://schemas.microsoft.com/office/drawing/2014/main" id="{7BE6B452-C8F8-BABB-0764-B25A9370540E}"/>
              </a:ext>
            </a:extLst>
          </p:cNvPr>
          <p:cNvSpPr>
            <a:spLocks noGrp="1"/>
          </p:cNvSpPr>
          <p:nvPr>
            <p:ph type="title" hasCustomPrompt="1"/>
          </p:nvPr>
        </p:nvSpPr>
        <p:spPr>
          <a:xfrm>
            <a:off x="303660" y="386010"/>
            <a:ext cx="4702680" cy="648000"/>
          </a:xfrm>
          <a:prstGeom prst="rect">
            <a:avLst/>
          </a:prstGeom>
        </p:spPr>
        <p:txBody>
          <a:bodyPr lIns="144000" tIns="144000" rIns="144000" bIns="144000" anchor="ctr" anchorCtr="0"/>
          <a:lstStyle>
            <a:lvl1pPr>
              <a:defRPr sz="3200" b="0" spc="-150" baseline="0">
                <a:solidFill>
                  <a:schemeClr val="bg1"/>
                </a:solidFill>
                <a:latin typeface="+mn-lt"/>
              </a:defRPr>
            </a:lvl1pPr>
          </a:lstStyle>
          <a:p>
            <a:r>
              <a:rPr lang="en-US" dirty="0"/>
              <a:t>Staff Share</a:t>
            </a:r>
            <a:endParaRPr lang="en-GB" dirty="0"/>
          </a:p>
        </p:txBody>
      </p:sp>
      <p:sp>
        <p:nvSpPr>
          <p:cNvPr id="13" name="Resource Title">
            <a:extLst>
              <a:ext uri="{FF2B5EF4-FFF2-40B4-BE49-F238E27FC236}">
                <a16:creationId xmlns:a16="http://schemas.microsoft.com/office/drawing/2014/main" id="{51022D2C-4712-5360-9E55-ECEE5948CC14}"/>
              </a:ext>
            </a:extLst>
          </p:cNvPr>
          <p:cNvSpPr txBox="1">
            <a:spLocks/>
          </p:cNvSpPr>
          <p:nvPr userDrawn="1"/>
        </p:nvSpPr>
        <p:spPr>
          <a:xfrm>
            <a:off x="358096" y="1075608"/>
            <a:ext cx="4876302" cy="1754326"/>
          </a:xfrm>
          <a:prstGeom prst="rect">
            <a:avLst/>
          </a:prstGeom>
          <a:noFill/>
        </p:spPr>
        <p:txBody>
          <a:bodyPr wrap="square" rtlCol="0">
            <a:spAutoFit/>
          </a:bodyPr>
          <a:lstStyle/>
          <a:p>
            <a:pPr>
              <a:lnSpc>
                <a:spcPct val="90000"/>
              </a:lnSpc>
            </a:pPr>
            <a:r>
              <a:rPr lang="en-GB" sz="4400" b="1" spc="-200" baseline="0" dirty="0">
                <a:solidFill>
                  <a:schemeClr val="bg1"/>
                </a:solidFill>
                <a:latin typeface="+mn-lt"/>
              </a:rPr>
              <a:t>End of Key Stage 2 Assessments 2025</a:t>
            </a:r>
          </a:p>
          <a:p>
            <a:pPr>
              <a:lnSpc>
                <a:spcPct val="90000"/>
              </a:lnSpc>
            </a:pPr>
            <a:r>
              <a:rPr lang="en-GB" sz="3200" b="0" spc="-150" baseline="0" dirty="0">
                <a:solidFill>
                  <a:schemeClr val="bg1"/>
                </a:solidFill>
                <a:latin typeface="+mn-lt"/>
              </a:rPr>
              <a:t>Parent Information</a:t>
            </a:r>
          </a:p>
        </p:txBody>
      </p:sp>
      <p:grpSp>
        <p:nvGrpSpPr>
          <p:cNvPr id="19" name="Group 18">
            <a:extLst>
              <a:ext uri="{FF2B5EF4-FFF2-40B4-BE49-F238E27FC236}">
                <a16:creationId xmlns:a16="http://schemas.microsoft.com/office/drawing/2014/main" id="{AACEFC3B-586E-54D4-AD09-4C49093D6890}"/>
              </a:ext>
            </a:extLst>
          </p:cNvPr>
          <p:cNvGrpSpPr/>
          <p:nvPr userDrawn="1"/>
        </p:nvGrpSpPr>
        <p:grpSpPr>
          <a:xfrm>
            <a:off x="462041" y="5290933"/>
            <a:ext cx="3767680" cy="1093026"/>
            <a:chOff x="462041" y="5290933"/>
            <a:chExt cx="3767680" cy="1093026"/>
          </a:xfrm>
        </p:grpSpPr>
        <p:pic>
          <p:nvPicPr>
            <p:cNvPr id="6" name="QR Code">
              <a:extLst>
                <a:ext uri="{FF2B5EF4-FFF2-40B4-BE49-F238E27FC236}">
                  <a16:creationId xmlns:a16="http://schemas.microsoft.com/office/drawing/2014/main" id="{D6EA01D8-3831-2803-2BF2-845C75F5D4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041" y="5303959"/>
              <a:ext cx="1080000" cy="1080000"/>
            </a:xfrm>
            <a:prstGeom prst="rect">
              <a:avLst/>
            </a:prstGeom>
          </p:spPr>
        </p:pic>
        <p:sp>
          <p:nvSpPr>
            <p:cNvPr id="2" name="URL">
              <a:hlinkClick r:id="rId7" tooltip="The Leaders Team | Twinkl"/>
            </p:cNvPr>
            <p:cNvSpPr/>
            <p:nvPr userDrawn="1"/>
          </p:nvSpPr>
          <p:spPr>
            <a:xfrm>
              <a:off x="462041" y="5303959"/>
              <a:ext cx="3767679" cy="1066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Graphic 17">
              <a:extLst>
                <a:ext uri="{FF2B5EF4-FFF2-40B4-BE49-F238E27FC236}">
                  <a16:creationId xmlns:a16="http://schemas.microsoft.com/office/drawing/2014/main" id="{2C2D3ECA-76FA-8A09-DA79-CBCE6BEAFB6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22268" y="5290933"/>
              <a:ext cx="2507453" cy="1080000"/>
            </a:xfrm>
            <a:prstGeom prst="rect">
              <a:avLst/>
            </a:prstGeom>
          </p:spPr>
        </p:pic>
      </p:grpSp>
    </p:spTree>
    <p:extLst>
      <p:ext uri="{BB962C8B-B14F-4D97-AF65-F5344CB8AC3E}">
        <p14:creationId xmlns:p14="http://schemas.microsoft.com/office/powerpoint/2010/main" val="53704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Mid Teal)">
    <p:bg>
      <p:bgPr>
        <a:solidFill>
          <a:schemeClr val="tx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F1B7F99B-D0D2-6FAA-D802-5CF22B7AFE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pic>
        <p:nvPicPr>
          <p:cNvPr id="6" name="Contents">
            <a:hlinkClick r:id="rId4" action="ppaction://hlinksldjump"/>
            <a:extLst>
              <a:ext uri="{FF2B5EF4-FFF2-40B4-BE49-F238E27FC236}">
                <a16:creationId xmlns:a16="http://schemas.microsoft.com/office/drawing/2014/main" id="{8D55A9F0-C06E-DADD-AC01-C72531B1605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4000" y="6096619"/>
            <a:ext cx="540000" cy="540000"/>
          </a:xfrm>
          <a:prstGeom prst="rect">
            <a:avLst/>
          </a:prstGeom>
        </p:spPr>
      </p:pic>
      <p:sp>
        <p:nvSpPr>
          <p:cNvPr id="7" name="Running Header">
            <a:extLst>
              <a:ext uri="{FF2B5EF4-FFF2-40B4-BE49-F238E27FC236}">
                <a16:creationId xmlns:a16="http://schemas.microsoft.com/office/drawing/2014/main" id="{7C12EEB7-3958-CBE8-3E02-0DD4465D06D4}"/>
              </a:ext>
            </a:extLst>
          </p:cNvPr>
          <p:cNvSpPr txBox="1"/>
          <p:nvPr userDrawn="1"/>
        </p:nvSpPr>
        <p:spPr>
          <a:xfrm>
            <a:off x="1793717" y="6218686"/>
            <a:ext cx="7106278" cy="338554"/>
          </a:xfrm>
          <a:prstGeom prst="rect">
            <a:avLst/>
          </a:prstGeom>
          <a:noFill/>
        </p:spPr>
        <p:txBody>
          <a:bodyPr wrap="square" rtlCol="0">
            <a:spAutoFit/>
          </a:bodyPr>
          <a:lstStyle/>
          <a:p>
            <a:pPr algn="r">
              <a:spcAft>
                <a:spcPts val="1200"/>
              </a:spcAft>
            </a:pPr>
            <a:r>
              <a:rPr lang="en-GB" sz="1600" spc="-50" baseline="0" dirty="0">
                <a:solidFill>
                  <a:schemeClr val="bg1"/>
                </a:solidFill>
                <a:latin typeface="Roboto" panose="02000000000000000000" pitchFamily="2" charset="0"/>
                <a:ea typeface="Roboto" panose="02000000000000000000" pitchFamily="2" charset="0"/>
              </a:rPr>
              <a:t>Staff Share | </a:t>
            </a:r>
            <a:r>
              <a:rPr lang="en-GB" sz="1600" b="1" spc="-50" baseline="0" dirty="0">
                <a:solidFill>
                  <a:schemeClr val="bg1"/>
                </a:solidFill>
                <a:latin typeface="Roboto" panose="02000000000000000000" pitchFamily="2" charset="0"/>
                <a:ea typeface="Roboto" panose="02000000000000000000" pitchFamily="2" charset="0"/>
              </a:rPr>
              <a:t>End of KS2 Assessments</a:t>
            </a:r>
          </a:p>
        </p:txBody>
      </p:sp>
      <p:pic>
        <p:nvPicPr>
          <p:cNvPr id="4" name="Graphic 3">
            <a:extLst>
              <a:ext uri="{FF2B5EF4-FFF2-40B4-BE49-F238E27FC236}">
                <a16:creationId xmlns:a16="http://schemas.microsoft.com/office/drawing/2014/main" id="{2D8C4552-8C06-6F1C-9468-B3668174B7D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67666" y="6096619"/>
            <a:ext cx="1253726" cy="540000"/>
          </a:xfrm>
          <a:prstGeom prst="rect">
            <a:avLst/>
          </a:prstGeom>
        </p:spPr>
      </p:pic>
    </p:spTree>
    <p:extLst>
      <p:ext uri="{BB962C8B-B14F-4D97-AF65-F5344CB8AC3E}">
        <p14:creationId xmlns:p14="http://schemas.microsoft.com/office/powerpoint/2010/main" val="1815566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Dark Teal)">
    <p:bg>
      <p:bgPr>
        <a:solidFill>
          <a:schemeClr val="tx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F1B7F99B-D0D2-6FAA-D802-5CF22B7AFE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pic>
        <p:nvPicPr>
          <p:cNvPr id="6" name="Contents">
            <a:hlinkClick r:id="rId4" action="ppaction://hlinksldjump"/>
            <a:extLst>
              <a:ext uri="{FF2B5EF4-FFF2-40B4-BE49-F238E27FC236}">
                <a16:creationId xmlns:a16="http://schemas.microsoft.com/office/drawing/2014/main" id="{8D55A9F0-C06E-DADD-AC01-C72531B1605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4000" y="6096619"/>
            <a:ext cx="540000" cy="540000"/>
          </a:xfrm>
          <a:prstGeom prst="rect">
            <a:avLst/>
          </a:prstGeom>
        </p:spPr>
      </p:pic>
      <p:sp>
        <p:nvSpPr>
          <p:cNvPr id="7" name="Running Header">
            <a:extLst>
              <a:ext uri="{FF2B5EF4-FFF2-40B4-BE49-F238E27FC236}">
                <a16:creationId xmlns:a16="http://schemas.microsoft.com/office/drawing/2014/main" id="{7C12EEB7-3958-CBE8-3E02-0DD4465D06D4}"/>
              </a:ext>
            </a:extLst>
          </p:cNvPr>
          <p:cNvSpPr txBox="1"/>
          <p:nvPr userDrawn="1"/>
        </p:nvSpPr>
        <p:spPr>
          <a:xfrm>
            <a:off x="1793717" y="6218686"/>
            <a:ext cx="7106278" cy="338554"/>
          </a:xfrm>
          <a:prstGeom prst="rect">
            <a:avLst/>
          </a:prstGeom>
          <a:noFill/>
        </p:spPr>
        <p:txBody>
          <a:bodyPr wrap="square" rtlCol="0">
            <a:spAutoFit/>
          </a:bodyPr>
          <a:lstStyle/>
          <a:p>
            <a:pPr algn="r">
              <a:spcAft>
                <a:spcPts val="1200"/>
              </a:spcAft>
            </a:pPr>
            <a:r>
              <a:rPr lang="en-GB" sz="1600" spc="-50" baseline="0" dirty="0">
                <a:solidFill>
                  <a:schemeClr val="bg1"/>
                </a:solidFill>
                <a:latin typeface="Roboto" panose="02000000000000000000" pitchFamily="2" charset="0"/>
                <a:ea typeface="Roboto" panose="02000000000000000000" pitchFamily="2" charset="0"/>
              </a:rPr>
              <a:t>Staff Share | </a:t>
            </a:r>
            <a:r>
              <a:rPr lang="en-GB" sz="1600" b="1" spc="-50" baseline="0" dirty="0">
                <a:solidFill>
                  <a:schemeClr val="bg1"/>
                </a:solidFill>
                <a:latin typeface="Roboto" panose="02000000000000000000" pitchFamily="2" charset="0"/>
                <a:ea typeface="Roboto" panose="02000000000000000000" pitchFamily="2" charset="0"/>
              </a:rPr>
              <a:t>End of KS2 Assessments</a:t>
            </a:r>
          </a:p>
        </p:txBody>
      </p:sp>
      <p:pic>
        <p:nvPicPr>
          <p:cNvPr id="4" name="Graphic 3">
            <a:extLst>
              <a:ext uri="{FF2B5EF4-FFF2-40B4-BE49-F238E27FC236}">
                <a16:creationId xmlns:a16="http://schemas.microsoft.com/office/drawing/2014/main" id="{EE9143A0-D0FC-6D84-DF6C-B6E652F6EF2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67666" y="6096619"/>
            <a:ext cx="1253726" cy="540000"/>
          </a:xfrm>
          <a:prstGeom prst="rect">
            <a:avLst/>
          </a:prstGeom>
        </p:spPr>
      </p:pic>
    </p:spTree>
    <p:extLst>
      <p:ext uri="{BB962C8B-B14F-4D97-AF65-F5344CB8AC3E}">
        <p14:creationId xmlns:p14="http://schemas.microsoft.com/office/powerpoint/2010/main" val="3050480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9524E24-BBAC-2B66-C1CD-615C83025C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pic>
        <p:nvPicPr>
          <p:cNvPr id="6" name="Graphic 5">
            <a:extLst>
              <a:ext uri="{FF2B5EF4-FFF2-40B4-BE49-F238E27FC236}">
                <a16:creationId xmlns:a16="http://schemas.microsoft.com/office/drawing/2014/main" id="{A319C6C0-6C9D-6B0E-C29C-551D6596B7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60502" y="6087619"/>
            <a:ext cx="596932" cy="558000"/>
          </a:xfrm>
          <a:prstGeom prst="rect">
            <a:avLst/>
          </a:prstGeom>
        </p:spPr>
      </p:pic>
      <p:pic>
        <p:nvPicPr>
          <p:cNvPr id="12" name="Contents">
            <a:hlinkClick r:id="rId6" action="ppaction://hlinksldjump"/>
            <a:extLst>
              <a:ext uri="{FF2B5EF4-FFF2-40B4-BE49-F238E27FC236}">
                <a16:creationId xmlns:a16="http://schemas.microsoft.com/office/drawing/2014/main" id="{0D41C249-CB5C-F520-3289-673C6719680C}"/>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24000" y="6096619"/>
            <a:ext cx="540000" cy="540000"/>
          </a:xfrm>
          <a:prstGeom prst="rect">
            <a:avLst/>
          </a:prstGeom>
        </p:spPr>
      </p:pic>
      <p:pic>
        <p:nvPicPr>
          <p:cNvPr id="13" name="Graphic 12">
            <a:extLst>
              <a:ext uri="{FF2B5EF4-FFF2-40B4-BE49-F238E27FC236}">
                <a16:creationId xmlns:a16="http://schemas.microsoft.com/office/drawing/2014/main" id="{3101AFEE-7436-2D8A-1969-ECD5CF6C32C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967666" y="6096619"/>
            <a:ext cx="1253726" cy="540000"/>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tx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96E078F9-E81F-4A36-3C81-75E37E79E9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pic>
        <p:nvPicPr>
          <p:cNvPr id="2" name="Contents">
            <a:hlinkClick r:id="rId4" action="ppaction://hlinksldjump"/>
            <a:extLst>
              <a:ext uri="{FF2B5EF4-FFF2-40B4-BE49-F238E27FC236}">
                <a16:creationId xmlns:a16="http://schemas.microsoft.com/office/drawing/2014/main" id="{2EF14BD6-4032-AC6D-9456-C2799740A87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4000" y="6096619"/>
            <a:ext cx="540000" cy="540000"/>
          </a:xfrm>
          <a:prstGeom prst="rect">
            <a:avLst/>
          </a:prstGeom>
        </p:spPr>
      </p:pic>
      <p:sp>
        <p:nvSpPr>
          <p:cNvPr id="4" name="Running Header">
            <a:extLst>
              <a:ext uri="{FF2B5EF4-FFF2-40B4-BE49-F238E27FC236}">
                <a16:creationId xmlns:a16="http://schemas.microsoft.com/office/drawing/2014/main" id="{AB40932A-EED0-CA00-8C46-EDFEAB467B28}"/>
              </a:ext>
            </a:extLst>
          </p:cNvPr>
          <p:cNvSpPr txBox="1"/>
          <p:nvPr userDrawn="1"/>
        </p:nvSpPr>
        <p:spPr>
          <a:xfrm>
            <a:off x="1793717" y="6218686"/>
            <a:ext cx="7106278" cy="338554"/>
          </a:xfrm>
          <a:prstGeom prst="rect">
            <a:avLst/>
          </a:prstGeom>
          <a:noFill/>
        </p:spPr>
        <p:txBody>
          <a:bodyPr wrap="square" rtlCol="0">
            <a:spAutoFit/>
          </a:bodyPr>
          <a:lstStyle/>
          <a:p>
            <a:pPr algn="r">
              <a:spcAft>
                <a:spcPts val="1200"/>
              </a:spcAft>
            </a:pPr>
            <a:r>
              <a:rPr lang="en-GB" sz="1600" spc="-50" baseline="0" dirty="0">
                <a:solidFill>
                  <a:schemeClr val="bg1"/>
                </a:solidFill>
                <a:latin typeface="Roboto" panose="02000000000000000000" pitchFamily="2" charset="0"/>
                <a:ea typeface="Roboto" panose="02000000000000000000" pitchFamily="2" charset="0"/>
              </a:rPr>
              <a:t>Staff Share | </a:t>
            </a:r>
            <a:r>
              <a:rPr lang="en-GB" sz="1600" b="1" spc="-50" baseline="0" dirty="0">
                <a:solidFill>
                  <a:schemeClr val="bg1"/>
                </a:solidFill>
                <a:latin typeface="Roboto" panose="02000000000000000000" pitchFamily="2" charset="0"/>
                <a:ea typeface="Roboto" panose="02000000000000000000" pitchFamily="2" charset="0"/>
              </a:rPr>
              <a:t>End of KS2 Assessments</a:t>
            </a:r>
          </a:p>
        </p:txBody>
      </p:sp>
      <p:sp>
        <p:nvSpPr>
          <p:cNvPr id="5" name="Slide Title">
            <a:extLst>
              <a:ext uri="{FF2B5EF4-FFF2-40B4-BE49-F238E27FC236}">
                <a16:creationId xmlns:a16="http://schemas.microsoft.com/office/drawing/2014/main" id="{2DDB92BC-B5B3-D966-D413-9F81ED7F348C}"/>
              </a:ext>
            </a:extLst>
          </p:cNvPr>
          <p:cNvSpPr>
            <a:spLocks noGrp="1"/>
          </p:cNvSpPr>
          <p:nvPr>
            <p:ph type="title"/>
          </p:nvPr>
        </p:nvSpPr>
        <p:spPr>
          <a:xfrm>
            <a:off x="324000" y="334669"/>
            <a:ext cx="8496000" cy="648000"/>
          </a:xfrm>
          <a:prstGeom prst="rect">
            <a:avLst/>
          </a:prstGeom>
        </p:spPr>
        <p:txBody>
          <a:bodyPr lIns="216000" tIns="180000" rIns="216000" bIns="180000" anchor="ctr" anchorCtr="0">
            <a:noAutofit/>
          </a:bodyPr>
          <a:lstStyle>
            <a:lvl1pPr algn="l">
              <a:defRPr spc="-150" baseline="0">
                <a:solidFill>
                  <a:schemeClr val="bg1"/>
                </a:solidFill>
                <a:latin typeface="+mn-lt"/>
              </a:defRPr>
            </a:lvl1pPr>
          </a:lstStyle>
          <a:p>
            <a:r>
              <a:rPr lang="en-US" dirty="0"/>
              <a:t>Click to edit Master title style</a:t>
            </a:r>
            <a:endParaRPr lang="en-GB" dirty="0"/>
          </a:p>
        </p:txBody>
      </p:sp>
      <p:pic>
        <p:nvPicPr>
          <p:cNvPr id="11" name="Graphic 10">
            <a:extLst>
              <a:ext uri="{FF2B5EF4-FFF2-40B4-BE49-F238E27FC236}">
                <a16:creationId xmlns:a16="http://schemas.microsoft.com/office/drawing/2014/main" id="{8B33407F-9FAC-A519-098F-7141D74117D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67666" y="6096619"/>
            <a:ext cx="1253726" cy="540000"/>
          </a:xfrm>
          <a:prstGeom prst="rect">
            <a:avLst/>
          </a:prstGeom>
        </p:spPr>
      </p:pic>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2"/>
        </a:solidFill>
        <a:effectLst/>
      </p:bgPr>
    </p:bg>
    <p:spTree>
      <p:nvGrpSpPr>
        <p:cNvPr id="1" name=""/>
        <p:cNvGrpSpPr/>
        <p:nvPr/>
      </p:nvGrpSpPr>
      <p:grpSpPr>
        <a:xfrm>
          <a:off x="0" y="0"/>
          <a:ext cx="0" cy="0"/>
          <a:chOff x="0" y="0"/>
          <a:chExt cx="0" cy="0"/>
        </a:xfrm>
      </p:grpSpPr>
      <p:pic>
        <p:nvPicPr>
          <p:cNvPr id="2" name="Picture 1" descr="A school supplies on a table&#10;&#10;AI-generated content may be incorrect.">
            <a:extLst>
              <a:ext uri="{FF2B5EF4-FFF2-40B4-BE49-F238E27FC236}">
                <a16:creationId xmlns:a16="http://schemas.microsoft.com/office/drawing/2014/main" id="{3038F2F1-A068-D8DF-CD3F-086E3A280D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7106" y="0"/>
            <a:ext cx="4216893" cy="4216893"/>
          </a:xfrm>
          <a:prstGeom prst="rect">
            <a:avLst/>
          </a:prstGeom>
        </p:spPr>
      </p:pic>
      <p:pic>
        <p:nvPicPr>
          <p:cNvPr id="32" name="Graphic 31">
            <a:extLst>
              <a:ext uri="{FF2B5EF4-FFF2-40B4-BE49-F238E27FC236}">
                <a16:creationId xmlns:a16="http://schemas.microsoft.com/office/drawing/2014/main" id="{2391A167-C76B-E25A-B130-A6D2ED82A6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9144000" cy="6858000"/>
          </a:xfrm>
          <a:prstGeom prst="rect">
            <a:avLst/>
          </a:prstGeom>
        </p:spPr>
      </p:pic>
      <p:sp>
        <p:nvSpPr>
          <p:cNvPr id="5" name="Running Header">
            <a:extLst>
              <a:ext uri="{FF2B5EF4-FFF2-40B4-BE49-F238E27FC236}">
                <a16:creationId xmlns:a16="http://schemas.microsoft.com/office/drawing/2014/main" id="{62BFCF4D-5431-2E0F-3C4D-E56193DDEC30}"/>
              </a:ext>
            </a:extLst>
          </p:cNvPr>
          <p:cNvSpPr txBox="1"/>
          <p:nvPr userDrawn="1"/>
        </p:nvSpPr>
        <p:spPr>
          <a:xfrm>
            <a:off x="1793717" y="6218686"/>
            <a:ext cx="7106278" cy="338554"/>
          </a:xfrm>
          <a:prstGeom prst="rect">
            <a:avLst/>
          </a:prstGeom>
          <a:noFill/>
        </p:spPr>
        <p:txBody>
          <a:bodyPr wrap="square" rtlCol="0">
            <a:spAutoFit/>
          </a:bodyPr>
          <a:lstStyle/>
          <a:p>
            <a:pPr algn="r">
              <a:spcAft>
                <a:spcPts val="1200"/>
              </a:spcAft>
            </a:pPr>
            <a:r>
              <a:rPr lang="en-GB" sz="1600" spc="-50" baseline="0" dirty="0">
                <a:solidFill>
                  <a:schemeClr val="bg1"/>
                </a:solidFill>
                <a:latin typeface="Roboto" panose="02000000000000000000" pitchFamily="2" charset="0"/>
                <a:ea typeface="Roboto" panose="02000000000000000000" pitchFamily="2" charset="0"/>
              </a:rPr>
              <a:t>Staff Share | </a:t>
            </a:r>
            <a:r>
              <a:rPr lang="en-GB" sz="1600" b="1" spc="-50" baseline="0" dirty="0">
                <a:solidFill>
                  <a:schemeClr val="bg1"/>
                </a:solidFill>
                <a:latin typeface="Roboto" panose="02000000000000000000" pitchFamily="2" charset="0"/>
                <a:ea typeface="Roboto" panose="02000000000000000000" pitchFamily="2" charset="0"/>
              </a:rPr>
              <a:t>End of KS2 Assessments</a:t>
            </a:r>
          </a:p>
        </p:txBody>
      </p:sp>
      <p:sp>
        <p:nvSpPr>
          <p:cNvPr id="6" name="Slide Title">
            <a:extLst>
              <a:ext uri="{FF2B5EF4-FFF2-40B4-BE49-F238E27FC236}">
                <a16:creationId xmlns:a16="http://schemas.microsoft.com/office/drawing/2014/main" id="{D440284D-7259-3FD4-1682-EB0AA91917A7}"/>
              </a:ext>
            </a:extLst>
          </p:cNvPr>
          <p:cNvSpPr>
            <a:spLocks noGrp="1"/>
          </p:cNvSpPr>
          <p:nvPr>
            <p:ph type="title"/>
          </p:nvPr>
        </p:nvSpPr>
        <p:spPr>
          <a:xfrm>
            <a:off x="324000" y="334669"/>
            <a:ext cx="8496000" cy="648000"/>
          </a:xfrm>
          <a:prstGeom prst="rect">
            <a:avLst/>
          </a:prstGeom>
        </p:spPr>
        <p:txBody>
          <a:bodyPr lIns="216000" tIns="180000" rIns="216000" bIns="180000" anchor="ctr" anchorCtr="0">
            <a:noAutofit/>
          </a:bodyPr>
          <a:lstStyle>
            <a:lvl1pPr algn="l">
              <a:defRPr spc="-150" baseline="0">
                <a:solidFill>
                  <a:schemeClr val="bg1"/>
                </a:solidFill>
                <a:latin typeface="+mn-lt"/>
              </a:defRPr>
            </a:lvl1pPr>
          </a:lstStyle>
          <a:p>
            <a:r>
              <a:rPr lang="en-US" dirty="0"/>
              <a:t>Click to edit Master title style</a:t>
            </a:r>
            <a:endParaRPr lang="en-GB" dirty="0"/>
          </a:p>
        </p:txBody>
      </p:sp>
      <p:pic>
        <p:nvPicPr>
          <p:cNvPr id="13" name="Graphic 12">
            <a:extLst>
              <a:ext uri="{FF2B5EF4-FFF2-40B4-BE49-F238E27FC236}">
                <a16:creationId xmlns:a16="http://schemas.microsoft.com/office/drawing/2014/main" id="{9BAA4776-A351-8571-F88C-C92D04AB998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7666" y="6096619"/>
            <a:ext cx="1253726" cy="540000"/>
          </a:xfrm>
          <a:prstGeom prst="rect">
            <a:avLst/>
          </a:prstGeom>
        </p:spPr>
      </p:pic>
      <p:pic>
        <p:nvPicPr>
          <p:cNvPr id="18" name="QR Code">
            <a:extLst>
              <a:ext uri="{FF2B5EF4-FFF2-40B4-BE49-F238E27FC236}">
                <a16:creationId xmlns:a16="http://schemas.microsoft.com/office/drawing/2014/main" id="{A5D9E9C1-D685-9936-AC6B-E7AFDBFEC49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24000" y="6096619"/>
            <a:ext cx="540000" cy="540000"/>
          </a:xfrm>
          <a:prstGeom prst="rect">
            <a:avLst/>
          </a:prstGeom>
        </p:spPr>
      </p:pic>
    </p:spTree>
    <p:extLst>
      <p:ext uri="{BB962C8B-B14F-4D97-AF65-F5344CB8AC3E}">
        <p14:creationId xmlns:p14="http://schemas.microsoft.com/office/powerpoint/2010/main" val="298136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Orange)">
    <p:bg>
      <p:bgPr>
        <a:solidFill>
          <a:schemeClr val="tx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F1B7F99B-D0D2-6FAA-D802-5CF22B7AFE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pic>
        <p:nvPicPr>
          <p:cNvPr id="6" name="Contents">
            <a:hlinkClick r:id="rId4" action="ppaction://hlinksldjump"/>
            <a:extLst>
              <a:ext uri="{FF2B5EF4-FFF2-40B4-BE49-F238E27FC236}">
                <a16:creationId xmlns:a16="http://schemas.microsoft.com/office/drawing/2014/main" id="{8D55A9F0-C06E-DADD-AC01-C72531B1605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4000" y="6096619"/>
            <a:ext cx="540000" cy="540000"/>
          </a:xfrm>
          <a:prstGeom prst="rect">
            <a:avLst/>
          </a:prstGeom>
        </p:spPr>
      </p:pic>
      <p:sp>
        <p:nvSpPr>
          <p:cNvPr id="7" name="Running Header">
            <a:extLst>
              <a:ext uri="{FF2B5EF4-FFF2-40B4-BE49-F238E27FC236}">
                <a16:creationId xmlns:a16="http://schemas.microsoft.com/office/drawing/2014/main" id="{7C12EEB7-3958-CBE8-3E02-0DD4465D06D4}"/>
              </a:ext>
            </a:extLst>
          </p:cNvPr>
          <p:cNvSpPr txBox="1"/>
          <p:nvPr userDrawn="1"/>
        </p:nvSpPr>
        <p:spPr>
          <a:xfrm>
            <a:off x="1793717" y="6218686"/>
            <a:ext cx="7106278" cy="338554"/>
          </a:xfrm>
          <a:prstGeom prst="rect">
            <a:avLst/>
          </a:prstGeom>
          <a:noFill/>
        </p:spPr>
        <p:txBody>
          <a:bodyPr wrap="square" rtlCol="0">
            <a:spAutoFit/>
          </a:bodyPr>
          <a:lstStyle/>
          <a:p>
            <a:pPr algn="r">
              <a:spcAft>
                <a:spcPts val="1200"/>
              </a:spcAft>
            </a:pPr>
            <a:r>
              <a:rPr lang="en-GB" sz="1600" spc="-50" baseline="0" dirty="0">
                <a:solidFill>
                  <a:schemeClr val="bg1"/>
                </a:solidFill>
                <a:latin typeface="Roboto" panose="02000000000000000000" pitchFamily="2" charset="0"/>
                <a:ea typeface="Roboto" panose="02000000000000000000" pitchFamily="2" charset="0"/>
              </a:rPr>
              <a:t>Staff Share | </a:t>
            </a:r>
            <a:r>
              <a:rPr lang="en-GB" sz="1600" b="1" spc="-50" baseline="0" dirty="0">
                <a:solidFill>
                  <a:schemeClr val="bg1"/>
                </a:solidFill>
                <a:latin typeface="Roboto" panose="02000000000000000000" pitchFamily="2" charset="0"/>
                <a:ea typeface="Roboto" panose="02000000000000000000" pitchFamily="2" charset="0"/>
              </a:rPr>
              <a:t>End of KS2 Assessments</a:t>
            </a:r>
          </a:p>
        </p:txBody>
      </p:sp>
      <p:pic>
        <p:nvPicPr>
          <p:cNvPr id="14" name="Graphic 13">
            <a:extLst>
              <a:ext uri="{FF2B5EF4-FFF2-40B4-BE49-F238E27FC236}">
                <a16:creationId xmlns:a16="http://schemas.microsoft.com/office/drawing/2014/main" id="{2A94F0CE-4D26-AEC3-39A3-1913F65855A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67666" y="6096619"/>
            <a:ext cx="1253726" cy="540000"/>
          </a:xfrm>
          <a:prstGeom prst="rect">
            <a:avLst/>
          </a:prstGeom>
        </p:spPr>
      </p:pic>
    </p:spTree>
    <p:extLst>
      <p:ext uri="{BB962C8B-B14F-4D97-AF65-F5344CB8AC3E}">
        <p14:creationId xmlns:p14="http://schemas.microsoft.com/office/powerpoint/2010/main" val="2610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Amber)">
    <p:bg>
      <p:bgPr>
        <a:solidFill>
          <a:schemeClr val="tx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F1B7F99B-D0D2-6FAA-D802-5CF22B7AFE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pic>
        <p:nvPicPr>
          <p:cNvPr id="6" name="Contents">
            <a:hlinkClick r:id="rId4" action="ppaction://hlinksldjump"/>
            <a:extLst>
              <a:ext uri="{FF2B5EF4-FFF2-40B4-BE49-F238E27FC236}">
                <a16:creationId xmlns:a16="http://schemas.microsoft.com/office/drawing/2014/main" id="{8D55A9F0-C06E-DADD-AC01-C72531B1605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4000" y="6096619"/>
            <a:ext cx="540000" cy="540000"/>
          </a:xfrm>
          <a:prstGeom prst="rect">
            <a:avLst/>
          </a:prstGeom>
        </p:spPr>
      </p:pic>
      <p:sp>
        <p:nvSpPr>
          <p:cNvPr id="7" name="Running Header">
            <a:extLst>
              <a:ext uri="{FF2B5EF4-FFF2-40B4-BE49-F238E27FC236}">
                <a16:creationId xmlns:a16="http://schemas.microsoft.com/office/drawing/2014/main" id="{7C12EEB7-3958-CBE8-3E02-0DD4465D06D4}"/>
              </a:ext>
            </a:extLst>
          </p:cNvPr>
          <p:cNvSpPr txBox="1"/>
          <p:nvPr userDrawn="1"/>
        </p:nvSpPr>
        <p:spPr>
          <a:xfrm>
            <a:off x="1793717" y="6218686"/>
            <a:ext cx="7106278" cy="338554"/>
          </a:xfrm>
          <a:prstGeom prst="rect">
            <a:avLst/>
          </a:prstGeom>
          <a:noFill/>
        </p:spPr>
        <p:txBody>
          <a:bodyPr wrap="square" rtlCol="0">
            <a:spAutoFit/>
          </a:bodyPr>
          <a:lstStyle/>
          <a:p>
            <a:pPr algn="r">
              <a:spcAft>
                <a:spcPts val="1200"/>
              </a:spcAft>
            </a:pPr>
            <a:r>
              <a:rPr lang="en-GB" sz="1600" spc="-50" baseline="0" dirty="0">
                <a:solidFill>
                  <a:schemeClr val="bg1"/>
                </a:solidFill>
                <a:latin typeface="Roboto" panose="02000000000000000000" pitchFamily="2" charset="0"/>
                <a:ea typeface="Roboto" panose="02000000000000000000" pitchFamily="2" charset="0"/>
              </a:rPr>
              <a:t>Staff Share | </a:t>
            </a:r>
            <a:r>
              <a:rPr lang="en-GB" sz="1600" b="1" spc="-50" baseline="0" dirty="0">
                <a:solidFill>
                  <a:schemeClr val="bg1"/>
                </a:solidFill>
                <a:latin typeface="Roboto" panose="02000000000000000000" pitchFamily="2" charset="0"/>
                <a:ea typeface="Roboto" panose="02000000000000000000" pitchFamily="2" charset="0"/>
              </a:rPr>
              <a:t>End of KS2 Assessments</a:t>
            </a:r>
          </a:p>
        </p:txBody>
      </p:sp>
      <p:pic>
        <p:nvPicPr>
          <p:cNvPr id="4" name="Graphic 3">
            <a:extLst>
              <a:ext uri="{FF2B5EF4-FFF2-40B4-BE49-F238E27FC236}">
                <a16:creationId xmlns:a16="http://schemas.microsoft.com/office/drawing/2014/main" id="{95ABA8C8-0E54-AEC0-B2E3-3FB6C8C59DB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67666" y="6096619"/>
            <a:ext cx="1253726" cy="540000"/>
          </a:xfrm>
          <a:prstGeom prst="rect">
            <a:avLst/>
          </a:prstGeom>
        </p:spPr>
      </p:pic>
    </p:spTree>
    <p:extLst>
      <p:ext uri="{BB962C8B-B14F-4D97-AF65-F5344CB8AC3E}">
        <p14:creationId xmlns:p14="http://schemas.microsoft.com/office/powerpoint/2010/main" val="341657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Yellow)">
    <p:bg>
      <p:bgPr>
        <a:solidFill>
          <a:schemeClr val="tx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F1B7F99B-D0D2-6FAA-D802-5CF22B7AFE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pic>
        <p:nvPicPr>
          <p:cNvPr id="6" name="Contents">
            <a:hlinkClick r:id="rId4" action="ppaction://hlinksldjump"/>
            <a:extLst>
              <a:ext uri="{FF2B5EF4-FFF2-40B4-BE49-F238E27FC236}">
                <a16:creationId xmlns:a16="http://schemas.microsoft.com/office/drawing/2014/main" id="{8D55A9F0-C06E-DADD-AC01-C72531B1605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4000" y="6096619"/>
            <a:ext cx="540000" cy="540000"/>
          </a:xfrm>
          <a:prstGeom prst="rect">
            <a:avLst/>
          </a:prstGeom>
        </p:spPr>
      </p:pic>
      <p:sp>
        <p:nvSpPr>
          <p:cNvPr id="7" name="Running Header">
            <a:extLst>
              <a:ext uri="{FF2B5EF4-FFF2-40B4-BE49-F238E27FC236}">
                <a16:creationId xmlns:a16="http://schemas.microsoft.com/office/drawing/2014/main" id="{7C12EEB7-3958-CBE8-3E02-0DD4465D06D4}"/>
              </a:ext>
            </a:extLst>
          </p:cNvPr>
          <p:cNvSpPr txBox="1"/>
          <p:nvPr userDrawn="1"/>
        </p:nvSpPr>
        <p:spPr>
          <a:xfrm>
            <a:off x="1793717" y="6218686"/>
            <a:ext cx="7106278" cy="338554"/>
          </a:xfrm>
          <a:prstGeom prst="rect">
            <a:avLst/>
          </a:prstGeom>
          <a:noFill/>
        </p:spPr>
        <p:txBody>
          <a:bodyPr wrap="square" rtlCol="0">
            <a:spAutoFit/>
          </a:bodyPr>
          <a:lstStyle/>
          <a:p>
            <a:pPr algn="r">
              <a:spcAft>
                <a:spcPts val="1200"/>
              </a:spcAft>
            </a:pPr>
            <a:r>
              <a:rPr lang="en-GB" sz="1600" spc="-50" baseline="0" dirty="0">
                <a:solidFill>
                  <a:schemeClr val="bg1"/>
                </a:solidFill>
                <a:latin typeface="Roboto" panose="02000000000000000000" pitchFamily="2" charset="0"/>
                <a:ea typeface="Roboto" panose="02000000000000000000" pitchFamily="2" charset="0"/>
              </a:rPr>
              <a:t>Staff Share | </a:t>
            </a:r>
            <a:r>
              <a:rPr lang="en-GB" sz="1600" b="1" spc="-50" baseline="0" dirty="0">
                <a:solidFill>
                  <a:schemeClr val="bg1"/>
                </a:solidFill>
                <a:latin typeface="Roboto" panose="02000000000000000000" pitchFamily="2" charset="0"/>
                <a:ea typeface="Roboto" panose="02000000000000000000" pitchFamily="2" charset="0"/>
              </a:rPr>
              <a:t>End of KS2 Assessments</a:t>
            </a:r>
          </a:p>
        </p:txBody>
      </p:sp>
      <p:pic>
        <p:nvPicPr>
          <p:cNvPr id="4" name="Graphic 3">
            <a:extLst>
              <a:ext uri="{FF2B5EF4-FFF2-40B4-BE49-F238E27FC236}">
                <a16:creationId xmlns:a16="http://schemas.microsoft.com/office/drawing/2014/main" id="{C588AC74-3D47-484D-BDA9-A72C33B8AA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67666" y="6096619"/>
            <a:ext cx="1253726" cy="540000"/>
          </a:xfrm>
          <a:prstGeom prst="rect">
            <a:avLst/>
          </a:prstGeom>
        </p:spPr>
      </p:pic>
    </p:spTree>
    <p:extLst>
      <p:ext uri="{BB962C8B-B14F-4D97-AF65-F5344CB8AC3E}">
        <p14:creationId xmlns:p14="http://schemas.microsoft.com/office/powerpoint/2010/main" val="302226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Duck Egg)">
    <p:bg>
      <p:bgPr>
        <a:solidFill>
          <a:schemeClr val="tx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F1B7F99B-D0D2-6FAA-D802-5CF22B7AFE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pic>
        <p:nvPicPr>
          <p:cNvPr id="6" name="Contents">
            <a:hlinkClick r:id="rId4" action="ppaction://hlinksldjump"/>
            <a:extLst>
              <a:ext uri="{FF2B5EF4-FFF2-40B4-BE49-F238E27FC236}">
                <a16:creationId xmlns:a16="http://schemas.microsoft.com/office/drawing/2014/main" id="{8D55A9F0-C06E-DADD-AC01-C72531B1605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4000" y="6096619"/>
            <a:ext cx="540000" cy="540000"/>
          </a:xfrm>
          <a:prstGeom prst="rect">
            <a:avLst/>
          </a:prstGeom>
        </p:spPr>
      </p:pic>
      <p:sp>
        <p:nvSpPr>
          <p:cNvPr id="7" name="Running Header">
            <a:extLst>
              <a:ext uri="{FF2B5EF4-FFF2-40B4-BE49-F238E27FC236}">
                <a16:creationId xmlns:a16="http://schemas.microsoft.com/office/drawing/2014/main" id="{7C12EEB7-3958-CBE8-3E02-0DD4465D06D4}"/>
              </a:ext>
            </a:extLst>
          </p:cNvPr>
          <p:cNvSpPr txBox="1"/>
          <p:nvPr userDrawn="1"/>
        </p:nvSpPr>
        <p:spPr>
          <a:xfrm>
            <a:off x="1793717" y="6218686"/>
            <a:ext cx="7106278" cy="338554"/>
          </a:xfrm>
          <a:prstGeom prst="rect">
            <a:avLst/>
          </a:prstGeom>
          <a:noFill/>
        </p:spPr>
        <p:txBody>
          <a:bodyPr wrap="square" rtlCol="0">
            <a:spAutoFit/>
          </a:bodyPr>
          <a:lstStyle/>
          <a:p>
            <a:pPr algn="r">
              <a:spcAft>
                <a:spcPts val="1200"/>
              </a:spcAft>
            </a:pPr>
            <a:r>
              <a:rPr lang="en-GB" sz="1600" spc="-50" baseline="0" dirty="0">
                <a:solidFill>
                  <a:schemeClr val="bg1"/>
                </a:solidFill>
                <a:latin typeface="Roboto" panose="02000000000000000000" pitchFamily="2" charset="0"/>
                <a:ea typeface="Roboto" panose="02000000000000000000" pitchFamily="2" charset="0"/>
              </a:rPr>
              <a:t>Staff Share | </a:t>
            </a:r>
            <a:r>
              <a:rPr lang="en-GB" sz="1600" b="1" spc="-50" baseline="0" dirty="0">
                <a:solidFill>
                  <a:schemeClr val="bg1"/>
                </a:solidFill>
                <a:latin typeface="Roboto" panose="02000000000000000000" pitchFamily="2" charset="0"/>
                <a:ea typeface="Roboto" panose="02000000000000000000" pitchFamily="2" charset="0"/>
              </a:rPr>
              <a:t>End of KS2 Assessments</a:t>
            </a:r>
          </a:p>
        </p:txBody>
      </p:sp>
      <p:pic>
        <p:nvPicPr>
          <p:cNvPr id="4" name="Graphic 3">
            <a:extLst>
              <a:ext uri="{FF2B5EF4-FFF2-40B4-BE49-F238E27FC236}">
                <a16:creationId xmlns:a16="http://schemas.microsoft.com/office/drawing/2014/main" id="{861EC20C-0F61-2FCC-99F1-F8138D661AB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67666" y="6096619"/>
            <a:ext cx="1253726" cy="540000"/>
          </a:xfrm>
          <a:prstGeom prst="rect">
            <a:avLst/>
          </a:prstGeom>
        </p:spPr>
      </p:pic>
    </p:spTree>
    <p:extLst>
      <p:ext uri="{BB962C8B-B14F-4D97-AF65-F5344CB8AC3E}">
        <p14:creationId xmlns:p14="http://schemas.microsoft.com/office/powerpoint/2010/main" val="414411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Cyan)">
    <p:bg>
      <p:bgPr>
        <a:solidFill>
          <a:schemeClr val="tx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F1B7F99B-D0D2-6FAA-D802-5CF22B7AFE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pic>
        <p:nvPicPr>
          <p:cNvPr id="6" name="Contents">
            <a:hlinkClick r:id="rId4" action="ppaction://hlinksldjump"/>
            <a:extLst>
              <a:ext uri="{FF2B5EF4-FFF2-40B4-BE49-F238E27FC236}">
                <a16:creationId xmlns:a16="http://schemas.microsoft.com/office/drawing/2014/main" id="{8D55A9F0-C06E-DADD-AC01-C72531B1605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4000" y="6096619"/>
            <a:ext cx="540000" cy="540000"/>
          </a:xfrm>
          <a:prstGeom prst="rect">
            <a:avLst/>
          </a:prstGeom>
        </p:spPr>
      </p:pic>
      <p:sp>
        <p:nvSpPr>
          <p:cNvPr id="7" name="Running Header">
            <a:extLst>
              <a:ext uri="{FF2B5EF4-FFF2-40B4-BE49-F238E27FC236}">
                <a16:creationId xmlns:a16="http://schemas.microsoft.com/office/drawing/2014/main" id="{7C12EEB7-3958-CBE8-3E02-0DD4465D06D4}"/>
              </a:ext>
            </a:extLst>
          </p:cNvPr>
          <p:cNvSpPr txBox="1"/>
          <p:nvPr userDrawn="1"/>
        </p:nvSpPr>
        <p:spPr>
          <a:xfrm>
            <a:off x="1793717" y="6218686"/>
            <a:ext cx="7106278" cy="338554"/>
          </a:xfrm>
          <a:prstGeom prst="rect">
            <a:avLst/>
          </a:prstGeom>
          <a:noFill/>
        </p:spPr>
        <p:txBody>
          <a:bodyPr wrap="square" rtlCol="0">
            <a:spAutoFit/>
          </a:bodyPr>
          <a:lstStyle/>
          <a:p>
            <a:pPr algn="r">
              <a:spcAft>
                <a:spcPts val="1200"/>
              </a:spcAft>
            </a:pPr>
            <a:r>
              <a:rPr lang="en-GB" sz="1600" spc="-50" baseline="0" dirty="0">
                <a:solidFill>
                  <a:schemeClr val="bg1"/>
                </a:solidFill>
                <a:latin typeface="Roboto" panose="02000000000000000000" pitchFamily="2" charset="0"/>
                <a:ea typeface="Roboto" panose="02000000000000000000" pitchFamily="2" charset="0"/>
              </a:rPr>
              <a:t>Staff Share | </a:t>
            </a:r>
            <a:r>
              <a:rPr lang="en-GB" sz="1600" b="1" spc="-50" baseline="0" dirty="0">
                <a:solidFill>
                  <a:schemeClr val="bg1"/>
                </a:solidFill>
                <a:latin typeface="Roboto" panose="02000000000000000000" pitchFamily="2" charset="0"/>
                <a:ea typeface="Roboto" panose="02000000000000000000" pitchFamily="2" charset="0"/>
              </a:rPr>
              <a:t>End of KS2 Assessments</a:t>
            </a:r>
          </a:p>
        </p:txBody>
      </p:sp>
      <p:pic>
        <p:nvPicPr>
          <p:cNvPr id="4" name="Graphic 3">
            <a:extLst>
              <a:ext uri="{FF2B5EF4-FFF2-40B4-BE49-F238E27FC236}">
                <a16:creationId xmlns:a16="http://schemas.microsoft.com/office/drawing/2014/main" id="{99256D6E-788C-10D9-316A-866E975E931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67666" y="6096619"/>
            <a:ext cx="1253726" cy="540000"/>
          </a:xfrm>
          <a:prstGeom prst="rect">
            <a:avLst/>
          </a:prstGeom>
        </p:spPr>
      </p:pic>
    </p:spTree>
    <p:extLst>
      <p:ext uri="{BB962C8B-B14F-4D97-AF65-F5344CB8AC3E}">
        <p14:creationId xmlns:p14="http://schemas.microsoft.com/office/powerpoint/2010/main" val="52001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Teal)">
    <p:bg>
      <p:bgPr>
        <a:solidFill>
          <a:schemeClr val="tx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F1B7F99B-D0D2-6FAA-D802-5CF22B7AFE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pic>
        <p:nvPicPr>
          <p:cNvPr id="6" name="Contents">
            <a:hlinkClick r:id="rId4" action="ppaction://hlinksldjump"/>
            <a:extLst>
              <a:ext uri="{FF2B5EF4-FFF2-40B4-BE49-F238E27FC236}">
                <a16:creationId xmlns:a16="http://schemas.microsoft.com/office/drawing/2014/main" id="{8D55A9F0-C06E-DADD-AC01-C72531B1605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4000" y="6096619"/>
            <a:ext cx="540000" cy="540000"/>
          </a:xfrm>
          <a:prstGeom prst="rect">
            <a:avLst/>
          </a:prstGeom>
        </p:spPr>
      </p:pic>
      <p:sp>
        <p:nvSpPr>
          <p:cNvPr id="7" name="Running Header">
            <a:extLst>
              <a:ext uri="{FF2B5EF4-FFF2-40B4-BE49-F238E27FC236}">
                <a16:creationId xmlns:a16="http://schemas.microsoft.com/office/drawing/2014/main" id="{7C12EEB7-3958-CBE8-3E02-0DD4465D06D4}"/>
              </a:ext>
            </a:extLst>
          </p:cNvPr>
          <p:cNvSpPr txBox="1"/>
          <p:nvPr userDrawn="1"/>
        </p:nvSpPr>
        <p:spPr>
          <a:xfrm>
            <a:off x="1793717" y="6218686"/>
            <a:ext cx="7106278" cy="338554"/>
          </a:xfrm>
          <a:prstGeom prst="rect">
            <a:avLst/>
          </a:prstGeom>
          <a:noFill/>
        </p:spPr>
        <p:txBody>
          <a:bodyPr wrap="square" rtlCol="0">
            <a:spAutoFit/>
          </a:bodyPr>
          <a:lstStyle/>
          <a:p>
            <a:pPr algn="r">
              <a:spcAft>
                <a:spcPts val="1200"/>
              </a:spcAft>
            </a:pPr>
            <a:r>
              <a:rPr lang="en-GB" sz="1600" spc="-50" baseline="0" dirty="0">
                <a:solidFill>
                  <a:schemeClr val="bg1"/>
                </a:solidFill>
                <a:latin typeface="Roboto" panose="02000000000000000000" pitchFamily="2" charset="0"/>
                <a:ea typeface="Roboto" panose="02000000000000000000" pitchFamily="2" charset="0"/>
              </a:rPr>
              <a:t>Staff Share | </a:t>
            </a:r>
            <a:r>
              <a:rPr lang="en-GB" sz="1600" b="1" spc="-50" baseline="0" dirty="0">
                <a:solidFill>
                  <a:schemeClr val="bg1"/>
                </a:solidFill>
                <a:latin typeface="Roboto" panose="02000000000000000000" pitchFamily="2" charset="0"/>
                <a:ea typeface="Roboto" panose="02000000000000000000" pitchFamily="2" charset="0"/>
              </a:rPr>
              <a:t>End of KS2 Assessments</a:t>
            </a:r>
          </a:p>
        </p:txBody>
      </p:sp>
      <p:pic>
        <p:nvPicPr>
          <p:cNvPr id="4" name="Graphic 3">
            <a:extLst>
              <a:ext uri="{FF2B5EF4-FFF2-40B4-BE49-F238E27FC236}">
                <a16:creationId xmlns:a16="http://schemas.microsoft.com/office/drawing/2014/main" id="{19BA461A-7F70-AC41-9151-B4F09689A20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67666" y="6096619"/>
            <a:ext cx="1253726" cy="540000"/>
          </a:xfrm>
          <a:prstGeom prst="rect">
            <a:avLst/>
          </a:prstGeom>
        </p:spPr>
      </p:pic>
    </p:spTree>
    <p:extLst>
      <p:ext uri="{BB962C8B-B14F-4D97-AF65-F5344CB8AC3E}">
        <p14:creationId xmlns:p14="http://schemas.microsoft.com/office/powerpoint/2010/main" val="369282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4" r:id="rId3"/>
    <p:sldLayoutId id="2147483662" r:id="rId4"/>
    <p:sldLayoutId id="2147483675" r:id="rId5"/>
    <p:sldLayoutId id="2147483676" r:id="rId6"/>
    <p:sldLayoutId id="2147483677" r:id="rId7"/>
    <p:sldLayoutId id="2147483678" r:id="rId8"/>
    <p:sldLayoutId id="2147483679" r:id="rId9"/>
    <p:sldLayoutId id="2147483680" r:id="rId10"/>
    <p:sldLayoutId id="2147483681" r:id="rId11"/>
    <p:sldLayoutId id="2147483666" r:id="rId12"/>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ww.compare-school-performance.service.gov.uk/find-a-school-in-england"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ff Share">
            <a:extLst>
              <a:ext uri="{FF2B5EF4-FFF2-40B4-BE49-F238E27FC236}">
                <a16:creationId xmlns:a16="http://schemas.microsoft.com/office/drawing/2014/main" id="{A5C9644C-103D-AC1F-B16A-BA0C6F3B9AE0}"/>
              </a:ext>
            </a:extLst>
          </p:cNvPr>
          <p:cNvSpPr>
            <a:spLocks noGrp="1"/>
          </p:cNvSpPr>
          <p:nvPr>
            <p:ph type="title"/>
          </p:nvPr>
        </p:nvSpPr>
        <p:spPr/>
        <p:txBody>
          <a:bodyPr>
            <a:normAutofit fontScale="90000"/>
          </a:bodyPr>
          <a:lstStyle/>
          <a:p>
            <a:r>
              <a:rPr lang="en-GB" noProof="0" dirty="0"/>
              <a:t>Staff Share</a:t>
            </a:r>
          </a:p>
        </p:txBody>
      </p:sp>
    </p:spTree>
    <p:extLst>
      <p:ext uri="{BB962C8B-B14F-4D97-AF65-F5344CB8AC3E}">
        <p14:creationId xmlns:p14="http://schemas.microsoft.com/office/powerpoint/2010/main" val="99701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a:extLst>
              <a:ext uri="{FF2B5EF4-FFF2-40B4-BE49-F238E27FC236}">
                <a16:creationId xmlns:a16="http://schemas.microsoft.com/office/drawing/2014/main" id="{FBCBB8BB-E7F6-7263-CBF7-643943652B5B}"/>
              </a:ext>
            </a:extLst>
          </p:cNvPr>
          <p:cNvSpPr>
            <a:spLocks noGrp="1"/>
          </p:cNvSpPr>
          <p:nvPr>
            <p:ph type="title"/>
          </p:nvPr>
        </p:nvSpPr>
        <p:spPr>
          <a:xfrm>
            <a:off x="324000" y="334669"/>
            <a:ext cx="8496000" cy="648000"/>
          </a:xfrm>
          <a:prstGeom prst="rect">
            <a:avLst/>
          </a:prstGeom>
        </p:spPr>
        <p:txBody>
          <a:bodyPr lIns="216000" tIns="180000" rIns="216000" bIns="180000"/>
          <a:lstStyle/>
          <a:p>
            <a:r>
              <a:rPr lang="en-GB" noProof="0" dirty="0"/>
              <a:t>Contents</a:t>
            </a:r>
          </a:p>
        </p:txBody>
      </p:sp>
      <p:grpSp>
        <p:nvGrpSpPr>
          <p:cNvPr id="26" name="Contents 5">
            <a:extLst>
              <a:ext uri="{FF2B5EF4-FFF2-40B4-BE49-F238E27FC236}">
                <a16:creationId xmlns:a16="http://schemas.microsoft.com/office/drawing/2014/main" id="{E4B93AB6-1368-0ED5-BCC5-0EE0B089E82F}"/>
              </a:ext>
            </a:extLst>
          </p:cNvPr>
          <p:cNvGrpSpPr/>
          <p:nvPr/>
        </p:nvGrpSpPr>
        <p:grpSpPr>
          <a:xfrm>
            <a:off x="323994" y="2993367"/>
            <a:ext cx="3395750" cy="432000"/>
            <a:chOff x="324001" y="2860969"/>
            <a:chExt cx="3395750" cy="432000"/>
          </a:xfrm>
        </p:grpSpPr>
        <p:sp>
          <p:nvSpPr>
            <p:cNvPr id="18" name="Contents 5">
              <a:hlinkClick r:id="rId2" action="ppaction://hlinksldjump"/>
              <a:extLst>
                <a:ext uri="{FF2B5EF4-FFF2-40B4-BE49-F238E27FC236}">
                  <a16:creationId xmlns:a16="http://schemas.microsoft.com/office/drawing/2014/main" id="{DE1DBD26-0A13-BA26-AA3D-450840E28D50}"/>
                </a:ext>
              </a:extLst>
            </p:cNvPr>
            <p:cNvSpPr/>
            <p:nvPr/>
          </p:nvSpPr>
          <p:spPr>
            <a:xfrm rot="16200000" flipV="1">
              <a:off x="1913877" y="1487094"/>
              <a:ext cx="432000" cy="3179749"/>
            </a:xfrm>
            <a:prstGeom prst="round2SameRect">
              <a:avLst>
                <a:gd name="adj1" fmla="val 1198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8000" tIns="108000" rIns="0" bIns="108000" rtlCol="0" anchor="ctr"/>
            <a:lstStyle/>
            <a:p>
              <a:r>
                <a:rPr lang="en-US" sz="1600" b="1" noProof="0" dirty="0">
                  <a:solidFill>
                    <a:schemeClr val="bg1"/>
                  </a:solidFill>
                </a:rPr>
                <a:t>What happens with the results?</a:t>
              </a:r>
            </a:p>
          </p:txBody>
        </p:sp>
        <p:sp>
          <p:nvSpPr>
            <p:cNvPr id="17" name="Purple Tab">
              <a:hlinkClick r:id="rId2" action="ppaction://hlinksldjump"/>
              <a:extLst>
                <a:ext uri="{FF2B5EF4-FFF2-40B4-BE49-F238E27FC236}">
                  <a16:creationId xmlns:a16="http://schemas.microsoft.com/office/drawing/2014/main" id="{364FA19E-2E91-783A-8194-30C61334F843}"/>
                </a:ext>
              </a:extLst>
            </p:cNvPr>
            <p:cNvSpPr/>
            <p:nvPr/>
          </p:nvSpPr>
          <p:spPr>
            <a:xfrm rot="16200000">
              <a:off x="216001" y="2968969"/>
              <a:ext cx="432000" cy="216000"/>
            </a:xfrm>
            <a:prstGeom prst="round2SameRect">
              <a:avLst>
                <a:gd name="adj1" fmla="val 18665"/>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25" name="Contents 4">
            <a:extLst>
              <a:ext uri="{FF2B5EF4-FFF2-40B4-BE49-F238E27FC236}">
                <a16:creationId xmlns:a16="http://schemas.microsoft.com/office/drawing/2014/main" id="{E9E7D3B1-74C3-7B72-FECC-172C5E143334}"/>
              </a:ext>
            </a:extLst>
          </p:cNvPr>
          <p:cNvGrpSpPr/>
          <p:nvPr/>
        </p:nvGrpSpPr>
        <p:grpSpPr>
          <a:xfrm>
            <a:off x="323994" y="2487582"/>
            <a:ext cx="3475649" cy="432000"/>
            <a:chOff x="324001" y="2385838"/>
            <a:chExt cx="3475649" cy="432000"/>
          </a:xfrm>
        </p:grpSpPr>
        <p:sp>
          <p:nvSpPr>
            <p:cNvPr id="16" name="Contents 4">
              <a:hlinkClick r:id="rId3" action="ppaction://hlinksldjump"/>
              <a:extLst>
                <a:ext uri="{FF2B5EF4-FFF2-40B4-BE49-F238E27FC236}">
                  <a16:creationId xmlns:a16="http://schemas.microsoft.com/office/drawing/2014/main" id="{5579AEE5-74E5-7273-6F74-2051707F5F7F}"/>
                </a:ext>
              </a:extLst>
            </p:cNvPr>
            <p:cNvSpPr/>
            <p:nvPr/>
          </p:nvSpPr>
          <p:spPr>
            <a:xfrm rot="16200000" flipV="1">
              <a:off x="1953826" y="972014"/>
              <a:ext cx="432000" cy="3259648"/>
            </a:xfrm>
            <a:prstGeom prst="round2SameRect">
              <a:avLst>
                <a:gd name="adj1" fmla="val 1198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8000" tIns="108000" rIns="0" bIns="108000" rtlCol="0" anchor="ctr"/>
            <a:lstStyle/>
            <a:p>
              <a:r>
                <a:rPr lang="en-US" sz="1600" b="1" noProof="0" dirty="0">
                  <a:solidFill>
                    <a:schemeClr val="bg1"/>
                  </a:solidFill>
                </a:rPr>
                <a:t>How are the tests administered?</a:t>
              </a:r>
            </a:p>
          </p:txBody>
        </p:sp>
        <p:sp>
          <p:nvSpPr>
            <p:cNvPr id="14" name="Violet Tab">
              <a:hlinkClick r:id="rId3" action="ppaction://hlinksldjump"/>
              <a:extLst>
                <a:ext uri="{FF2B5EF4-FFF2-40B4-BE49-F238E27FC236}">
                  <a16:creationId xmlns:a16="http://schemas.microsoft.com/office/drawing/2014/main" id="{AEB40A03-108C-1AB6-5C08-207F8BB931F9}"/>
                </a:ext>
              </a:extLst>
            </p:cNvPr>
            <p:cNvSpPr/>
            <p:nvPr/>
          </p:nvSpPr>
          <p:spPr>
            <a:xfrm rot="16200000">
              <a:off x="216001" y="2493838"/>
              <a:ext cx="432000" cy="216000"/>
            </a:xfrm>
            <a:prstGeom prst="round2SameRect">
              <a:avLst>
                <a:gd name="adj1" fmla="val 1866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24" name="Contents 3">
            <a:extLst>
              <a:ext uri="{FF2B5EF4-FFF2-40B4-BE49-F238E27FC236}">
                <a16:creationId xmlns:a16="http://schemas.microsoft.com/office/drawing/2014/main" id="{62F31B70-2FCF-2297-9901-63C978CF0F0B}"/>
              </a:ext>
            </a:extLst>
          </p:cNvPr>
          <p:cNvGrpSpPr/>
          <p:nvPr/>
        </p:nvGrpSpPr>
        <p:grpSpPr>
          <a:xfrm>
            <a:off x="323994" y="1980799"/>
            <a:ext cx="3475649" cy="432000"/>
            <a:chOff x="324001" y="1916557"/>
            <a:chExt cx="3475649" cy="432000"/>
          </a:xfrm>
        </p:grpSpPr>
        <p:sp>
          <p:nvSpPr>
            <p:cNvPr id="13" name="Contents 3">
              <a:hlinkClick r:id="rId4" action="ppaction://hlinksldjump"/>
              <a:extLst>
                <a:ext uri="{FF2B5EF4-FFF2-40B4-BE49-F238E27FC236}">
                  <a16:creationId xmlns:a16="http://schemas.microsoft.com/office/drawing/2014/main" id="{F22190BB-21A9-4583-FD32-D04AF876F973}"/>
                </a:ext>
              </a:extLst>
            </p:cNvPr>
            <p:cNvSpPr/>
            <p:nvPr/>
          </p:nvSpPr>
          <p:spPr>
            <a:xfrm rot="16200000" flipV="1">
              <a:off x="1953826" y="502733"/>
              <a:ext cx="432000" cy="3259648"/>
            </a:xfrm>
            <a:prstGeom prst="round2SameRect">
              <a:avLst>
                <a:gd name="adj1" fmla="val 1198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8000" tIns="108000" rIns="0" bIns="108000" rtlCol="0" anchor="ctr"/>
            <a:lstStyle/>
            <a:p>
              <a:r>
                <a:rPr lang="en-US" sz="1600" b="1" noProof="0" dirty="0">
                  <a:solidFill>
                    <a:schemeClr val="bg1"/>
                  </a:solidFill>
                </a:rPr>
                <a:t>What are the children tested on?</a:t>
              </a:r>
            </a:p>
          </p:txBody>
        </p:sp>
        <p:sp>
          <p:nvSpPr>
            <p:cNvPr id="12" name="Blue Tab">
              <a:hlinkClick r:id="rId4" action="ppaction://hlinksldjump"/>
              <a:extLst>
                <a:ext uri="{FF2B5EF4-FFF2-40B4-BE49-F238E27FC236}">
                  <a16:creationId xmlns:a16="http://schemas.microsoft.com/office/drawing/2014/main" id="{043093F0-1841-BE41-83FA-22C8368202B0}"/>
                </a:ext>
              </a:extLst>
            </p:cNvPr>
            <p:cNvSpPr/>
            <p:nvPr/>
          </p:nvSpPr>
          <p:spPr>
            <a:xfrm rot="16200000">
              <a:off x="216001" y="2024557"/>
              <a:ext cx="432000" cy="216000"/>
            </a:xfrm>
            <a:prstGeom prst="round2SameRect">
              <a:avLst>
                <a:gd name="adj1" fmla="val 18665"/>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23" name="Contents 2">
            <a:extLst>
              <a:ext uri="{FF2B5EF4-FFF2-40B4-BE49-F238E27FC236}">
                <a16:creationId xmlns:a16="http://schemas.microsoft.com/office/drawing/2014/main" id="{F78A9547-0A04-86CE-9DF8-275C56A9F01C}"/>
              </a:ext>
            </a:extLst>
          </p:cNvPr>
          <p:cNvGrpSpPr/>
          <p:nvPr/>
        </p:nvGrpSpPr>
        <p:grpSpPr>
          <a:xfrm>
            <a:off x="323994" y="1474015"/>
            <a:ext cx="2587882" cy="432000"/>
            <a:chOff x="324001" y="1442362"/>
            <a:chExt cx="2587882" cy="432000"/>
          </a:xfrm>
        </p:grpSpPr>
        <p:sp>
          <p:nvSpPr>
            <p:cNvPr id="11" name="Contents 2">
              <a:hlinkClick r:id="rId5" action="ppaction://hlinksldjump"/>
              <a:extLst>
                <a:ext uri="{FF2B5EF4-FFF2-40B4-BE49-F238E27FC236}">
                  <a16:creationId xmlns:a16="http://schemas.microsoft.com/office/drawing/2014/main" id="{09EAEE62-CF52-331D-2B57-0F3C12AEFE10}"/>
                </a:ext>
              </a:extLst>
            </p:cNvPr>
            <p:cNvSpPr/>
            <p:nvPr/>
          </p:nvSpPr>
          <p:spPr>
            <a:xfrm rot="16200000" flipV="1">
              <a:off x="1509943" y="472421"/>
              <a:ext cx="432000" cy="2371881"/>
            </a:xfrm>
            <a:prstGeom prst="round2SameRect">
              <a:avLst>
                <a:gd name="adj1" fmla="val 1198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8000" tIns="108000" rIns="0" bIns="108000" rtlCol="0" anchor="ctr"/>
            <a:lstStyle/>
            <a:p>
              <a:r>
                <a:rPr lang="en-GB" sz="1600" b="1" noProof="0" dirty="0">
                  <a:solidFill>
                    <a:schemeClr val="bg1"/>
                  </a:solidFill>
                </a:rPr>
                <a:t>When do they happen?</a:t>
              </a:r>
            </a:p>
          </p:txBody>
        </p:sp>
        <p:sp>
          <p:nvSpPr>
            <p:cNvPr id="10" name="Navy Tab">
              <a:hlinkClick r:id="rId5" action="ppaction://hlinksldjump"/>
              <a:extLst>
                <a:ext uri="{FF2B5EF4-FFF2-40B4-BE49-F238E27FC236}">
                  <a16:creationId xmlns:a16="http://schemas.microsoft.com/office/drawing/2014/main" id="{90DDA59B-5026-6733-23DF-C84777CBED86}"/>
                </a:ext>
              </a:extLst>
            </p:cNvPr>
            <p:cNvSpPr/>
            <p:nvPr/>
          </p:nvSpPr>
          <p:spPr>
            <a:xfrm rot="16200000">
              <a:off x="216001" y="1550362"/>
              <a:ext cx="432000" cy="216000"/>
            </a:xfrm>
            <a:prstGeom prst="round2SameRect">
              <a:avLst>
                <a:gd name="adj1" fmla="val 18665"/>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6"/>
                </a:solidFill>
              </a:endParaRPr>
            </a:p>
          </p:txBody>
        </p:sp>
      </p:grpSp>
      <p:grpSp>
        <p:nvGrpSpPr>
          <p:cNvPr id="22" name="Contents 1">
            <a:extLst>
              <a:ext uri="{FF2B5EF4-FFF2-40B4-BE49-F238E27FC236}">
                <a16:creationId xmlns:a16="http://schemas.microsoft.com/office/drawing/2014/main" id="{2EE0981D-64D1-53A0-C0BF-60F8BD7DF210}"/>
              </a:ext>
            </a:extLst>
          </p:cNvPr>
          <p:cNvGrpSpPr/>
          <p:nvPr/>
        </p:nvGrpSpPr>
        <p:grpSpPr>
          <a:xfrm>
            <a:off x="324001" y="967231"/>
            <a:ext cx="4363409" cy="432000"/>
            <a:chOff x="324001" y="967231"/>
            <a:chExt cx="4363409" cy="432000"/>
          </a:xfrm>
        </p:grpSpPr>
        <p:sp>
          <p:nvSpPr>
            <p:cNvPr id="8" name="Contents 1">
              <a:hlinkClick r:id="rId6" action="ppaction://hlinksldjump"/>
              <a:extLst>
                <a:ext uri="{FF2B5EF4-FFF2-40B4-BE49-F238E27FC236}">
                  <a16:creationId xmlns:a16="http://schemas.microsoft.com/office/drawing/2014/main" id="{FE7103D1-764D-7285-6FF6-4FC8B991433B}"/>
                </a:ext>
              </a:extLst>
            </p:cNvPr>
            <p:cNvSpPr/>
            <p:nvPr/>
          </p:nvSpPr>
          <p:spPr>
            <a:xfrm rot="16200000" flipV="1">
              <a:off x="2397706" y="-890473"/>
              <a:ext cx="432000" cy="4147408"/>
            </a:xfrm>
            <a:prstGeom prst="round2SameRect">
              <a:avLst>
                <a:gd name="adj1" fmla="val 1198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8000" tIns="108000" rIns="0" bIns="108000" rtlCol="0" anchor="ctr"/>
            <a:lstStyle/>
            <a:p>
              <a:r>
                <a:rPr lang="en-US" sz="1600" b="1" noProof="0" dirty="0">
                  <a:solidFill>
                    <a:schemeClr val="bg1"/>
                  </a:solidFill>
                </a:rPr>
                <a:t>What are end of key stage 2 assessments?</a:t>
              </a:r>
            </a:p>
          </p:txBody>
        </p:sp>
        <p:sp>
          <p:nvSpPr>
            <p:cNvPr id="7" name="Orange Tab">
              <a:hlinkClick r:id="rId6" action="ppaction://hlinksldjump"/>
              <a:extLst>
                <a:ext uri="{FF2B5EF4-FFF2-40B4-BE49-F238E27FC236}">
                  <a16:creationId xmlns:a16="http://schemas.microsoft.com/office/drawing/2014/main" id="{46A5A0A2-7365-5837-AE25-CF5C1F893A8D}"/>
                </a:ext>
              </a:extLst>
            </p:cNvPr>
            <p:cNvSpPr/>
            <p:nvPr/>
          </p:nvSpPr>
          <p:spPr>
            <a:xfrm rot="16200000">
              <a:off x="216001" y="1075231"/>
              <a:ext cx="432000" cy="216000"/>
            </a:xfrm>
            <a:prstGeom prst="round2SameRect">
              <a:avLst>
                <a:gd name="adj1" fmla="val 18665"/>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bg1"/>
                </a:solidFill>
              </a:endParaRPr>
            </a:p>
          </p:txBody>
        </p:sp>
      </p:grpSp>
      <p:grpSp>
        <p:nvGrpSpPr>
          <p:cNvPr id="21" name="Contents 3">
            <a:extLst>
              <a:ext uri="{FF2B5EF4-FFF2-40B4-BE49-F238E27FC236}">
                <a16:creationId xmlns:a16="http://schemas.microsoft.com/office/drawing/2014/main" id="{EAD3AFC6-C9A4-27EA-28D2-0C7B652BD86E}"/>
              </a:ext>
            </a:extLst>
          </p:cNvPr>
          <p:cNvGrpSpPr/>
          <p:nvPr/>
        </p:nvGrpSpPr>
        <p:grpSpPr>
          <a:xfrm>
            <a:off x="323994" y="3500149"/>
            <a:ext cx="2800946" cy="432000"/>
            <a:chOff x="324001" y="1916557"/>
            <a:chExt cx="2800946" cy="432000"/>
          </a:xfrm>
        </p:grpSpPr>
        <p:sp>
          <p:nvSpPr>
            <p:cNvPr id="27" name="Contents 3">
              <a:hlinkClick r:id="rId7" action="ppaction://hlinksldjump"/>
              <a:extLst>
                <a:ext uri="{FF2B5EF4-FFF2-40B4-BE49-F238E27FC236}">
                  <a16:creationId xmlns:a16="http://schemas.microsoft.com/office/drawing/2014/main" id="{FB055C56-30C4-F861-0DFE-B9423DFE32F8}"/>
                </a:ext>
              </a:extLst>
            </p:cNvPr>
            <p:cNvSpPr/>
            <p:nvPr/>
          </p:nvSpPr>
          <p:spPr>
            <a:xfrm rot="16200000" flipV="1">
              <a:off x="1616475" y="840084"/>
              <a:ext cx="432000" cy="2584945"/>
            </a:xfrm>
            <a:prstGeom prst="round2SameRect">
              <a:avLst>
                <a:gd name="adj1" fmla="val 1198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8000" tIns="108000" rIns="0" bIns="108000" rtlCol="0" anchor="ctr"/>
            <a:lstStyle/>
            <a:p>
              <a:r>
                <a:rPr lang="en-US" sz="1600" b="1" noProof="0" dirty="0">
                  <a:solidFill>
                    <a:schemeClr val="bg1"/>
                  </a:solidFill>
                </a:rPr>
                <a:t>How can I help my child?</a:t>
              </a:r>
            </a:p>
          </p:txBody>
        </p:sp>
        <p:sp>
          <p:nvSpPr>
            <p:cNvPr id="28" name="Blue Tab">
              <a:hlinkClick r:id="rId7" action="ppaction://hlinksldjump"/>
              <a:extLst>
                <a:ext uri="{FF2B5EF4-FFF2-40B4-BE49-F238E27FC236}">
                  <a16:creationId xmlns:a16="http://schemas.microsoft.com/office/drawing/2014/main" id="{32957948-A41B-1339-85BC-9C5AB9A7B2CA}"/>
                </a:ext>
              </a:extLst>
            </p:cNvPr>
            <p:cNvSpPr/>
            <p:nvPr/>
          </p:nvSpPr>
          <p:spPr>
            <a:xfrm rot="16200000">
              <a:off x="216001" y="2024557"/>
              <a:ext cx="432000" cy="216000"/>
            </a:xfrm>
            <a:prstGeom prst="round2SameRect">
              <a:avLst>
                <a:gd name="adj1" fmla="val 18665"/>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Tree>
    <p:extLst>
      <p:ext uri="{BB962C8B-B14F-4D97-AF65-F5344CB8AC3E}">
        <p14:creationId xmlns:p14="http://schemas.microsoft.com/office/powerpoint/2010/main" val="102760377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29F57B20-CF11-2F4F-F401-F7622D49CC4B}"/>
              </a:ext>
            </a:extLst>
          </p:cNvPr>
          <p:cNvSpPr>
            <a:spLocks noGrp="1"/>
          </p:cNvSpPr>
          <p:nvPr>
            <p:ph type="title" idx="4294967295"/>
          </p:nvPr>
        </p:nvSpPr>
        <p:spPr>
          <a:xfrm>
            <a:off x="647999" y="334666"/>
            <a:ext cx="8172450" cy="647700"/>
          </a:xfrm>
          <a:prstGeom prst="rect">
            <a:avLst/>
          </a:prstGeom>
          <a:solidFill>
            <a:schemeClr val="bg2"/>
          </a:solidFill>
        </p:spPr>
        <p:txBody>
          <a:bodyPr lIns="144000" tIns="72000" rIns="144000" bIns="0" anchor="ctr"/>
          <a:lstStyle/>
          <a:p>
            <a:r>
              <a:rPr lang="en-US" sz="3400" spc="-150" dirty="0">
                <a:solidFill>
                  <a:schemeClr val="bg1"/>
                </a:solidFill>
                <a:latin typeface="Roboto" panose="02000000000000000000" pitchFamily="2" charset="0"/>
                <a:ea typeface="Roboto" panose="02000000000000000000" pitchFamily="2" charset="0"/>
              </a:rPr>
              <a:t>What are end of key stage 2 assessments?</a:t>
            </a:r>
            <a:endParaRPr lang="en-GB" sz="3400" spc="-150" noProof="0" dirty="0">
              <a:solidFill>
                <a:schemeClr val="bg1"/>
              </a:solidFill>
              <a:latin typeface="Roboto" panose="02000000000000000000" pitchFamily="2" charset="0"/>
              <a:ea typeface="Roboto" panose="02000000000000000000" pitchFamily="2" charset="0"/>
            </a:endParaRPr>
          </a:p>
        </p:txBody>
      </p:sp>
      <p:sp>
        <p:nvSpPr>
          <p:cNvPr id="3" name="Orange Tab">
            <a:extLst>
              <a:ext uri="{FF2B5EF4-FFF2-40B4-BE49-F238E27FC236}">
                <a16:creationId xmlns:a16="http://schemas.microsoft.com/office/drawing/2014/main" id="{09719106-0DF3-0EF9-AE20-619D7020C66D}"/>
              </a:ext>
            </a:extLst>
          </p:cNvPr>
          <p:cNvSpPr/>
          <p:nvPr/>
        </p:nvSpPr>
        <p:spPr>
          <a:xfrm rot="16200000">
            <a:off x="161998" y="496667"/>
            <a:ext cx="648000" cy="324000"/>
          </a:xfrm>
          <a:prstGeom prst="round2SameRect">
            <a:avLst>
              <a:gd name="adj1" fmla="val 18665"/>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bg1"/>
              </a:solidFill>
            </a:endParaRPr>
          </a:p>
        </p:txBody>
      </p:sp>
      <p:sp>
        <p:nvSpPr>
          <p:cNvPr id="2" name="Body Text">
            <a:extLst>
              <a:ext uri="{FF2B5EF4-FFF2-40B4-BE49-F238E27FC236}">
                <a16:creationId xmlns:a16="http://schemas.microsoft.com/office/drawing/2014/main" id="{C28E9ACF-381B-6143-3623-E26E392E24B1}"/>
              </a:ext>
            </a:extLst>
          </p:cNvPr>
          <p:cNvSpPr/>
          <p:nvPr/>
        </p:nvSpPr>
        <p:spPr>
          <a:xfrm>
            <a:off x="324000" y="2077378"/>
            <a:ext cx="8496000" cy="3693112"/>
          </a:xfrm>
          <a:prstGeom prst="roundRect">
            <a:avLst>
              <a:gd name="adj" fmla="val 9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lstStyle/>
          <a:p>
            <a:pPr marL="216000" indent="-144000">
              <a:lnSpc>
                <a:spcPct val="114000"/>
              </a:lnSpc>
              <a:spcAft>
                <a:spcPts val="600"/>
              </a:spcAft>
              <a:buFont typeface="Arial" panose="020B0604020202020204" pitchFamily="34" charset="0"/>
              <a:buChar char="•"/>
            </a:pPr>
            <a:r>
              <a:rPr lang="en-GB" sz="1600" dirty="0">
                <a:solidFill>
                  <a:schemeClr val="bg1"/>
                </a:solidFill>
              </a:rPr>
              <a:t>All children are assessed during the last term of year 6. The aim of the tests is to establish whether pupils are working at an expected level in English and maths for the end of primary school and the start of secondary school. </a:t>
            </a:r>
          </a:p>
          <a:p>
            <a:pPr marL="216000" indent="-144000">
              <a:lnSpc>
                <a:spcPct val="114000"/>
              </a:lnSpc>
              <a:spcAft>
                <a:spcPts val="600"/>
              </a:spcAft>
              <a:buFont typeface="Arial" panose="020B0604020202020204" pitchFamily="34" charset="0"/>
              <a:buChar char="•"/>
            </a:pPr>
            <a:r>
              <a:rPr lang="en-GB" sz="1600" dirty="0">
                <a:solidFill>
                  <a:schemeClr val="bg1"/>
                </a:solidFill>
              </a:rPr>
              <a:t>The results of the tests do not tell us how accomplished children are in other areas, such as sport, music or art. </a:t>
            </a:r>
          </a:p>
          <a:p>
            <a:pPr marL="216000" indent="-144000">
              <a:lnSpc>
                <a:spcPct val="114000"/>
              </a:lnSpc>
              <a:spcAft>
                <a:spcPts val="600"/>
              </a:spcAft>
              <a:buFont typeface="Arial" panose="020B0604020202020204" pitchFamily="34" charset="0"/>
              <a:buChar char="•"/>
            </a:pPr>
            <a:r>
              <a:rPr lang="en-GB" sz="1600" dirty="0">
                <a:solidFill>
                  <a:schemeClr val="bg1"/>
                </a:solidFill>
              </a:rPr>
              <a:t>Pupils sit six different tests in three subject areas: maths, English reading and English grammar, punctuation and spelling. </a:t>
            </a:r>
          </a:p>
          <a:p>
            <a:pPr marL="216000" indent="-144000">
              <a:lnSpc>
                <a:spcPct val="114000"/>
              </a:lnSpc>
              <a:spcAft>
                <a:spcPts val="600"/>
              </a:spcAft>
              <a:buFont typeface="Arial" panose="020B0604020202020204" pitchFamily="34" charset="0"/>
              <a:buChar char="•"/>
            </a:pPr>
            <a:r>
              <a:rPr lang="en-GB" sz="1600" dirty="0">
                <a:solidFill>
                  <a:schemeClr val="bg1"/>
                </a:solidFill>
              </a:rPr>
              <a:t>English writing and science judgements are made by the pupils’ teachers through teacher assessment, based on evidence of independent writing and work gathered over the course of year 6.</a:t>
            </a:r>
          </a:p>
        </p:txBody>
      </p:sp>
      <p:sp>
        <p:nvSpPr>
          <p:cNvPr id="4" name="Action Box">
            <a:extLst>
              <a:ext uri="{FF2B5EF4-FFF2-40B4-BE49-F238E27FC236}">
                <a16:creationId xmlns:a16="http://schemas.microsoft.com/office/drawing/2014/main" id="{48DBFDA4-0A91-2920-60F0-7E40548E29D7}"/>
              </a:ext>
            </a:extLst>
          </p:cNvPr>
          <p:cNvSpPr/>
          <p:nvPr/>
        </p:nvSpPr>
        <p:spPr>
          <a:xfrm>
            <a:off x="324000" y="1096411"/>
            <a:ext cx="8496000" cy="927702"/>
          </a:xfrm>
          <a:prstGeom prst="roundRect">
            <a:avLst>
              <a:gd name="adj" fmla="val 481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oAutofit/>
          </a:bodyPr>
          <a:lstStyle/>
          <a:p>
            <a:pPr>
              <a:lnSpc>
                <a:spcPct val="114000"/>
              </a:lnSpc>
            </a:pPr>
            <a:r>
              <a:rPr lang="en-GB" sz="1600" b="1" dirty="0">
                <a:solidFill>
                  <a:schemeClr val="bg2"/>
                </a:solidFill>
              </a:rPr>
              <a:t>What you might know as SATs, or standard attainment tests, are national curriculum tests that are usually taken by children at the end of key stage 2.</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1EBAD-0CA8-5D6D-EDFF-5FD98E010819}"/>
            </a:ext>
          </a:extLst>
        </p:cNvPr>
        <p:cNvGrpSpPr/>
        <p:nvPr/>
      </p:nvGrpSpPr>
      <p:grpSpPr>
        <a:xfrm>
          <a:off x="0" y="0"/>
          <a:ext cx="0" cy="0"/>
          <a:chOff x="0" y="0"/>
          <a:chExt cx="0" cy="0"/>
        </a:xfrm>
      </p:grpSpPr>
      <p:sp>
        <p:nvSpPr>
          <p:cNvPr id="6" name="Title">
            <a:extLst>
              <a:ext uri="{FF2B5EF4-FFF2-40B4-BE49-F238E27FC236}">
                <a16:creationId xmlns:a16="http://schemas.microsoft.com/office/drawing/2014/main" id="{1C619B8E-F3D7-2528-4018-20F98940C23B}"/>
              </a:ext>
            </a:extLst>
          </p:cNvPr>
          <p:cNvSpPr>
            <a:spLocks noGrp="1"/>
          </p:cNvSpPr>
          <p:nvPr>
            <p:ph type="title" idx="4294967295"/>
          </p:nvPr>
        </p:nvSpPr>
        <p:spPr>
          <a:xfrm>
            <a:off x="647999" y="334967"/>
            <a:ext cx="8172450" cy="647700"/>
          </a:xfrm>
          <a:prstGeom prst="rect">
            <a:avLst/>
          </a:prstGeom>
          <a:solidFill>
            <a:schemeClr val="bg2"/>
          </a:solidFill>
        </p:spPr>
        <p:txBody>
          <a:bodyPr lIns="144000" tIns="72000" rIns="144000" bIns="0" anchor="ctr"/>
          <a:lstStyle/>
          <a:p>
            <a:r>
              <a:rPr lang="en-GB" spc="-150" dirty="0">
                <a:solidFill>
                  <a:schemeClr val="bg1"/>
                </a:solidFill>
                <a:latin typeface="Roboto" panose="02000000000000000000" pitchFamily="2" charset="0"/>
                <a:ea typeface="Roboto" panose="02000000000000000000" pitchFamily="2" charset="0"/>
              </a:rPr>
              <a:t>When do they happen?</a:t>
            </a:r>
            <a:endParaRPr lang="en-GB" spc="-150" noProof="0" dirty="0">
              <a:solidFill>
                <a:schemeClr val="bg1"/>
              </a:solidFill>
              <a:latin typeface="Roboto" panose="02000000000000000000" pitchFamily="2" charset="0"/>
              <a:ea typeface="Roboto" panose="02000000000000000000" pitchFamily="2" charset="0"/>
            </a:endParaRPr>
          </a:p>
        </p:txBody>
      </p:sp>
      <p:sp>
        <p:nvSpPr>
          <p:cNvPr id="3" name="Orange Tab">
            <a:extLst>
              <a:ext uri="{FF2B5EF4-FFF2-40B4-BE49-F238E27FC236}">
                <a16:creationId xmlns:a16="http://schemas.microsoft.com/office/drawing/2014/main" id="{ABA876D9-BDE1-2721-FB07-9441BC9484B4}"/>
              </a:ext>
            </a:extLst>
          </p:cNvPr>
          <p:cNvSpPr/>
          <p:nvPr/>
        </p:nvSpPr>
        <p:spPr>
          <a:xfrm rot="16200000">
            <a:off x="161998" y="496667"/>
            <a:ext cx="648000" cy="324000"/>
          </a:xfrm>
          <a:prstGeom prst="round2SameRect">
            <a:avLst>
              <a:gd name="adj1" fmla="val 18665"/>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bg1"/>
              </a:solidFill>
            </a:endParaRPr>
          </a:p>
        </p:txBody>
      </p:sp>
      <p:sp>
        <p:nvSpPr>
          <p:cNvPr id="2" name="Body Text">
            <a:extLst>
              <a:ext uri="{FF2B5EF4-FFF2-40B4-BE49-F238E27FC236}">
                <a16:creationId xmlns:a16="http://schemas.microsoft.com/office/drawing/2014/main" id="{99691809-5647-0C80-85A8-4502B115ECB0}"/>
              </a:ext>
            </a:extLst>
          </p:cNvPr>
          <p:cNvSpPr/>
          <p:nvPr/>
        </p:nvSpPr>
        <p:spPr>
          <a:xfrm>
            <a:off x="324000" y="1961964"/>
            <a:ext cx="3636000" cy="756000"/>
          </a:xfrm>
          <a:prstGeom prst="roundRect">
            <a:avLst>
              <a:gd name="adj" fmla="val 591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14000"/>
              </a:lnSpc>
            </a:pPr>
            <a:r>
              <a:rPr lang="en-GB" sz="2000" b="1" dirty="0">
                <a:solidFill>
                  <a:schemeClr val="bg1"/>
                </a:solidFill>
              </a:rPr>
              <a:t>Assessment week</a:t>
            </a:r>
          </a:p>
        </p:txBody>
      </p:sp>
      <p:sp>
        <p:nvSpPr>
          <p:cNvPr id="4" name="Action Box">
            <a:extLst>
              <a:ext uri="{FF2B5EF4-FFF2-40B4-BE49-F238E27FC236}">
                <a16:creationId xmlns:a16="http://schemas.microsoft.com/office/drawing/2014/main" id="{A75E067A-0570-FABC-AC67-C28267517518}"/>
              </a:ext>
            </a:extLst>
          </p:cNvPr>
          <p:cNvSpPr/>
          <p:nvPr/>
        </p:nvSpPr>
        <p:spPr>
          <a:xfrm>
            <a:off x="324000" y="980997"/>
            <a:ext cx="8496000" cy="927702"/>
          </a:xfrm>
          <a:prstGeom prst="roundRect">
            <a:avLst>
              <a:gd name="adj" fmla="val 481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noAutofit/>
          </a:bodyPr>
          <a:lstStyle/>
          <a:p>
            <a:pPr>
              <a:lnSpc>
                <a:spcPct val="114000"/>
              </a:lnSpc>
            </a:pPr>
            <a:r>
              <a:rPr lang="en-GB" sz="1600" dirty="0">
                <a:solidFill>
                  <a:schemeClr val="bg1"/>
                </a:solidFill>
              </a:rPr>
              <a:t>Every primary school will test their pupils on the same subject at the same time during the week of the tests. The schedule of tests for this year looks like this:</a:t>
            </a:r>
          </a:p>
        </p:txBody>
      </p:sp>
      <p:sp>
        <p:nvSpPr>
          <p:cNvPr id="5" name="Body Text">
            <a:extLst>
              <a:ext uri="{FF2B5EF4-FFF2-40B4-BE49-F238E27FC236}">
                <a16:creationId xmlns:a16="http://schemas.microsoft.com/office/drawing/2014/main" id="{94298FCA-C3B6-FB1D-D6C6-BEF8C5F8DBB5}"/>
              </a:ext>
            </a:extLst>
          </p:cNvPr>
          <p:cNvSpPr/>
          <p:nvPr/>
        </p:nvSpPr>
        <p:spPr>
          <a:xfrm>
            <a:off x="324000" y="2771229"/>
            <a:ext cx="3636000" cy="756000"/>
          </a:xfrm>
          <a:prstGeom prst="roundRect">
            <a:avLst>
              <a:gd name="adj" fmla="val 591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14000"/>
              </a:lnSpc>
            </a:pPr>
            <a:r>
              <a:rPr lang="en-GB" sz="1600" b="1" dirty="0">
                <a:solidFill>
                  <a:schemeClr val="bg1"/>
                </a:solidFill>
              </a:rPr>
              <a:t>Monday </a:t>
            </a:r>
          </a:p>
        </p:txBody>
      </p:sp>
      <p:sp>
        <p:nvSpPr>
          <p:cNvPr id="7" name="Body Text">
            <a:extLst>
              <a:ext uri="{FF2B5EF4-FFF2-40B4-BE49-F238E27FC236}">
                <a16:creationId xmlns:a16="http://schemas.microsoft.com/office/drawing/2014/main" id="{7EF9415C-DB2D-47D8-E4E6-F5C90559D01B}"/>
              </a:ext>
            </a:extLst>
          </p:cNvPr>
          <p:cNvSpPr/>
          <p:nvPr/>
        </p:nvSpPr>
        <p:spPr>
          <a:xfrm>
            <a:off x="324000" y="3580494"/>
            <a:ext cx="3636000" cy="756000"/>
          </a:xfrm>
          <a:prstGeom prst="roundRect">
            <a:avLst>
              <a:gd name="adj" fmla="val 591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14000"/>
              </a:lnSpc>
            </a:pPr>
            <a:r>
              <a:rPr lang="en-GB" sz="1600" b="1" dirty="0">
                <a:solidFill>
                  <a:schemeClr val="bg1"/>
                </a:solidFill>
              </a:rPr>
              <a:t>Tuesday</a:t>
            </a:r>
          </a:p>
        </p:txBody>
      </p:sp>
      <p:sp>
        <p:nvSpPr>
          <p:cNvPr id="9" name="Body Text">
            <a:extLst>
              <a:ext uri="{FF2B5EF4-FFF2-40B4-BE49-F238E27FC236}">
                <a16:creationId xmlns:a16="http://schemas.microsoft.com/office/drawing/2014/main" id="{9DB100DA-BC7A-94A5-3ACB-D9367DF68C1E}"/>
              </a:ext>
            </a:extLst>
          </p:cNvPr>
          <p:cNvSpPr/>
          <p:nvPr/>
        </p:nvSpPr>
        <p:spPr>
          <a:xfrm>
            <a:off x="324000" y="4389759"/>
            <a:ext cx="3636000" cy="756000"/>
          </a:xfrm>
          <a:prstGeom prst="roundRect">
            <a:avLst>
              <a:gd name="adj" fmla="val 591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14000"/>
              </a:lnSpc>
            </a:pPr>
            <a:r>
              <a:rPr lang="en-GB" sz="1600" b="1" dirty="0">
                <a:solidFill>
                  <a:schemeClr val="bg1"/>
                </a:solidFill>
              </a:rPr>
              <a:t>Wednesday</a:t>
            </a:r>
          </a:p>
        </p:txBody>
      </p:sp>
      <p:sp>
        <p:nvSpPr>
          <p:cNvPr id="10" name="Body Text">
            <a:extLst>
              <a:ext uri="{FF2B5EF4-FFF2-40B4-BE49-F238E27FC236}">
                <a16:creationId xmlns:a16="http://schemas.microsoft.com/office/drawing/2014/main" id="{EB672FA8-F965-0FB3-5BAB-D9F0B0C7596E}"/>
              </a:ext>
            </a:extLst>
          </p:cNvPr>
          <p:cNvSpPr/>
          <p:nvPr/>
        </p:nvSpPr>
        <p:spPr>
          <a:xfrm>
            <a:off x="324000" y="5198438"/>
            <a:ext cx="3636000" cy="756000"/>
          </a:xfrm>
          <a:prstGeom prst="roundRect">
            <a:avLst>
              <a:gd name="adj" fmla="val 591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14000"/>
              </a:lnSpc>
            </a:pPr>
            <a:r>
              <a:rPr lang="en-GB" sz="1600" b="1" dirty="0">
                <a:solidFill>
                  <a:schemeClr val="bg1"/>
                </a:solidFill>
              </a:rPr>
              <a:t>Thursday</a:t>
            </a:r>
          </a:p>
        </p:txBody>
      </p:sp>
      <p:sp>
        <p:nvSpPr>
          <p:cNvPr id="11" name="Body Text">
            <a:extLst>
              <a:ext uri="{FF2B5EF4-FFF2-40B4-BE49-F238E27FC236}">
                <a16:creationId xmlns:a16="http://schemas.microsoft.com/office/drawing/2014/main" id="{169E7F9C-8C0B-5FC6-5470-7D833CE64632}"/>
              </a:ext>
            </a:extLst>
          </p:cNvPr>
          <p:cNvSpPr/>
          <p:nvPr/>
        </p:nvSpPr>
        <p:spPr>
          <a:xfrm>
            <a:off x="4012706" y="1961964"/>
            <a:ext cx="4807293" cy="756000"/>
          </a:xfrm>
          <a:prstGeom prst="roundRect">
            <a:avLst>
              <a:gd name="adj" fmla="val 591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14000"/>
              </a:lnSpc>
            </a:pPr>
            <a:r>
              <a:rPr lang="en-GB" sz="2000" b="1" dirty="0">
                <a:solidFill>
                  <a:schemeClr val="bg1"/>
                </a:solidFill>
              </a:rPr>
              <a:t>Tests</a:t>
            </a:r>
          </a:p>
        </p:txBody>
      </p:sp>
      <p:sp>
        <p:nvSpPr>
          <p:cNvPr id="12" name="Body Text">
            <a:extLst>
              <a:ext uri="{FF2B5EF4-FFF2-40B4-BE49-F238E27FC236}">
                <a16:creationId xmlns:a16="http://schemas.microsoft.com/office/drawing/2014/main" id="{9C41FC68-16F0-E038-6136-46445940CA18}"/>
              </a:ext>
            </a:extLst>
          </p:cNvPr>
          <p:cNvSpPr/>
          <p:nvPr/>
        </p:nvSpPr>
        <p:spPr>
          <a:xfrm>
            <a:off x="4012706" y="2771229"/>
            <a:ext cx="4807293" cy="756000"/>
          </a:xfrm>
          <a:prstGeom prst="roundRect">
            <a:avLst>
              <a:gd name="adj" fmla="val 591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14000"/>
              </a:lnSpc>
            </a:pPr>
            <a:r>
              <a:rPr lang="en-GB" sz="1600" b="1" dirty="0">
                <a:solidFill>
                  <a:schemeClr val="bg1"/>
                </a:solidFill>
              </a:rPr>
              <a:t>English grammar, punctuation and spelling </a:t>
            </a:r>
          </a:p>
          <a:p>
            <a:pPr>
              <a:lnSpc>
                <a:spcPct val="114000"/>
              </a:lnSpc>
            </a:pPr>
            <a:r>
              <a:rPr lang="en-GB" sz="1600" dirty="0">
                <a:solidFill>
                  <a:schemeClr val="bg1"/>
                </a:solidFill>
              </a:rPr>
              <a:t>Paper 1: questions, paper 2: spelling</a:t>
            </a:r>
          </a:p>
        </p:txBody>
      </p:sp>
      <p:sp>
        <p:nvSpPr>
          <p:cNvPr id="13" name="Body Text">
            <a:extLst>
              <a:ext uri="{FF2B5EF4-FFF2-40B4-BE49-F238E27FC236}">
                <a16:creationId xmlns:a16="http://schemas.microsoft.com/office/drawing/2014/main" id="{EA48CE93-9D07-7C14-0F65-5245DC295CC9}"/>
              </a:ext>
            </a:extLst>
          </p:cNvPr>
          <p:cNvSpPr/>
          <p:nvPr/>
        </p:nvSpPr>
        <p:spPr>
          <a:xfrm>
            <a:off x="4012706" y="3580494"/>
            <a:ext cx="4807293" cy="756000"/>
          </a:xfrm>
          <a:prstGeom prst="roundRect">
            <a:avLst>
              <a:gd name="adj" fmla="val 591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14000"/>
              </a:lnSpc>
            </a:pPr>
            <a:r>
              <a:rPr lang="en-GB" sz="1600" b="1" dirty="0">
                <a:solidFill>
                  <a:schemeClr val="bg1"/>
                </a:solidFill>
              </a:rPr>
              <a:t>English reading</a:t>
            </a:r>
          </a:p>
        </p:txBody>
      </p:sp>
      <p:sp>
        <p:nvSpPr>
          <p:cNvPr id="14" name="Body Text">
            <a:extLst>
              <a:ext uri="{FF2B5EF4-FFF2-40B4-BE49-F238E27FC236}">
                <a16:creationId xmlns:a16="http://schemas.microsoft.com/office/drawing/2014/main" id="{AAB8F7E1-8ECC-BB16-6998-3EEFF92FA815}"/>
              </a:ext>
            </a:extLst>
          </p:cNvPr>
          <p:cNvSpPr/>
          <p:nvPr/>
        </p:nvSpPr>
        <p:spPr>
          <a:xfrm>
            <a:off x="4012706" y="4389759"/>
            <a:ext cx="4807293" cy="756000"/>
          </a:xfrm>
          <a:prstGeom prst="roundRect">
            <a:avLst>
              <a:gd name="adj" fmla="val 591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14000"/>
              </a:lnSpc>
            </a:pPr>
            <a:r>
              <a:rPr lang="en-US" sz="1600" b="1" dirty="0">
                <a:solidFill>
                  <a:schemeClr val="bg1"/>
                </a:solidFill>
              </a:rPr>
              <a:t>Mathematics</a:t>
            </a:r>
          </a:p>
          <a:p>
            <a:pPr>
              <a:lnSpc>
                <a:spcPct val="114000"/>
              </a:lnSpc>
            </a:pPr>
            <a:r>
              <a:rPr lang="en-US" sz="1600" dirty="0">
                <a:solidFill>
                  <a:schemeClr val="bg1"/>
                </a:solidFill>
              </a:rPr>
              <a:t>Paper 1: arithmetic, paper 2: reasoning</a:t>
            </a:r>
          </a:p>
        </p:txBody>
      </p:sp>
      <p:sp>
        <p:nvSpPr>
          <p:cNvPr id="15" name="Body Text">
            <a:extLst>
              <a:ext uri="{FF2B5EF4-FFF2-40B4-BE49-F238E27FC236}">
                <a16:creationId xmlns:a16="http://schemas.microsoft.com/office/drawing/2014/main" id="{C88EC258-E475-0212-82B3-272D930EA8C6}"/>
              </a:ext>
            </a:extLst>
          </p:cNvPr>
          <p:cNvSpPr/>
          <p:nvPr/>
        </p:nvSpPr>
        <p:spPr>
          <a:xfrm>
            <a:off x="4012706" y="5198438"/>
            <a:ext cx="4807293" cy="756000"/>
          </a:xfrm>
          <a:prstGeom prst="roundRect">
            <a:avLst>
              <a:gd name="adj" fmla="val 591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14000"/>
              </a:lnSpc>
            </a:pPr>
            <a:r>
              <a:rPr lang="en-GB" sz="1600" b="1" dirty="0">
                <a:solidFill>
                  <a:schemeClr val="bg1"/>
                </a:solidFill>
              </a:rPr>
              <a:t>Mathematics</a:t>
            </a:r>
          </a:p>
          <a:p>
            <a:pPr>
              <a:lnSpc>
                <a:spcPct val="114000"/>
              </a:lnSpc>
            </a:pPr>
            <a:r>
              <a:rPr lang="en-GB" sz="1600" dirty="0">
                <a:solidFill>
                  <a:schemeClr val="bg1"/>
                </a:solidFill>
              </a:rPr>
              <a:t>Paper 3: reasoning</a:t>
            </a:r>
          </a:p>
        </p:txBody>
      </p:sp>
    </p:spTree>
    <p:extLst>
      <p:ext uri="{BB962C8B-B14F-4D97-AF65-F5344CB8AC3E}">
        <p14:creationId xmlns:p14="http://schemas.microsoft.com/office/powerpoint/2010/main" val="29725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p:bldP spid="5" grpId="0" animBg="1"/>
      <p:bldP spid="7" grpId="0" animBg="1"/>
      <p:bldP spid="9"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C1AA8-C1A4-EB38-5BB0-DD47C206D73B}"/>
            </a:ext>
          </a:extLst>
        </p:cNvPr>
        <p:cNvGrpSpPr/>
        <p:nvPr/>
      </p:nvGrpSpPr>
      <p:grpSpPr>
        <a:xfrm>
          <a:off x="0" y="0"/>
          <a:ext cx="0" cy="0"/>
          <a:chOff x="0" y="0"/>
          <a:chExt cx="0" cy="0"/>
        </a:xfrm>
      </p:grpSpPr>
      <p:sp>
        <p:nvSpPr>
          <p:cNvPr id="6" name="Title">
            <a:extLst>
              <a:ext uri="{FF2B5EF4-FFF2-40B4-BE49-F238E27FC236}">
                <a16:creationId xmlns:a16="http://schemas.microsoft.com/office/drawing/2014/main" id="{CE22B7D4-7CCB-F4C1-BD09-D2DED7254D5C}"/>
              </a:ext>
            </a:extLst>
          </p:cNvPr>
          <p:cNvSpPr>
            <a:spLocks noGrp="1"/>
          </p:cNvSpPr>
          <p:nvPr>
            <p:ph type="title" idx="4294967295"/>
          </p:nvPr>
        </p:nvSpPr>
        <p:spPr>
          <a:xfrm>
            <a:off x="647999" y="334967"/>
            <a:ext cx="8172450" cy="647700"/>
          </a:xfrm>
          <a:prstGeom prst="rect">
            <a:avLst/>
          </a:prstGeom>
          <a:solidFill>
            <a:schemeClr val="bg2"/>
          </a:solidFill>
        </p:spPr>
        <p:txBody>
          <a:bodyPr lIns="144000" tIns="72000" rIns="144000" bIns="0" anchor="ctr"/>
          <a:lstStyle/>
          <a:p>
            <a:r>
              <a:rPr lang="en-US" spc="-150" dirty="0">
                <a:solidFill>
                  <a:schemeClr val="bg1"/>
                </a:solidFill>
                <a:latin typeface="Roboto" panose="02000000000000000000" pitchFamily="2" charset="0"/>
                <a:ea typeface="Roboto" panose="02000000000000000000" pitchFamily="2" charset="0"/>
              </a:rPr>
              <a:t>What are the children tested on?</a:t>
            </a:r>
            <a:endParaRPr lang="en-GB" spc="-150" noProof="0" dirty="0">
              <a:solidFill>
                <a:schemeClr val="bg1"/>
              </a:solidFill>
              <a:latin typeface="Roboto" panose="02000000000000000000" pitchFamily="2" charset="0"/>
              <a:ea typeface="Roboto" panose="02000000000000000000" pitchFamily="2" charset="0"/>
            </a:endParaRPr>
          </a:p>
        </p:txBody>
      </p:sp>
      <p:sp>
        <p:nvSpPr>
          <p:cNvPr id="3" name="Orange Tab">
            <a:extLst>
              <a:ext uri="{FF2B5EF4-FFF2-40B4-BE49-F238E27FC236}">
                <a16:creationId xmlns:a16="http://schemas.microsoft.com/office/drawing/2014/main" id="{037BF025-1F74-443A-A957-096AE428894A}"/>
              </a:ext>
            </a:extLst>
          </p:cNvPr>
          <p:cNvSpPr/>
          <p:nvPr/>
        </p:nvSpPr>
        <p:spPr>
          <a:xfrm rot="16200000">
            <a:off x="161998" y="496667"/>
            <a:ext cx="648000" cy="324000"/>
          </a:xfrm>
          <a:prstGeom prst="round2SameRect">
            <a:avLst>
              <a:gd name="adj1" fmla="val 18665"/>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bg1"/>
              </a:solidFill>
            </a:endParaRPr>
          </a:p>
        </p:txBody>
      </p:sp>
      <p:sp>
        <p:nvSpPr>
          <p:cNvPr id="2" name="Body Text">
            <a:extLst>
              <a:ext uri="{FF2B5EF4-FFF2-40B4-BE49-F238E27FC236}">
                <a16:creationId xmlns:a16="http://schemas.microsoft.com/office/drawing/2014/main" id="{2260852A-CE51-A92D-FA10-3AA72D791451}"/>
              </a:ext>
            </a:extLst>
          </p:cNvPr>
          <p:cNvSpPr/>
          <p:nvPr/>
        </p:nvSpPr>
        <p:spPr>
          <a:xfrm>
            <a:off x="324000" y="1083075"/>
            <a:ext cx="1944000" cy="2698811"/>
          </a:xfrm>
          <a:prstGeom prst="roundRect">
            <a:avLst>
              <a:gd name="adj" fmla="val 179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14000"/>
              </a:lnSpc>
            </a:pPr>
            <a:r>
              <a:rPr lang="en-GB" sz="1600" b="1" dirty="0">
                <a:solidFill>
                  <a:schemeClr val="bg1"/>
                </a:solidFill>
              </a:rPr>
              <a:t>English grammar, punctuation and spelling</a:t>
            </a:r>
          </a:p>
        </p:txBody>
      </p:sp>
      <p:sp>
        <p:nvSpPr>
          <p:cNvPr id="4" name="Body Text">
            <a:extLst>
              <a:ext uri="{FF2B5EF4-FFF2-40B4-BE49-F238E27FC236}">
                <a16:creationId xmlns:a16="http://schemas.microsoft.com/office/drawing/2014/main" id="{7793664F-595C-E3A4-BC4E-22F889E89D2C}"/>
              </a:ext>
            </a:extLst>
          </p:cNvPr>
          <p:cNvSpPr/>
          <p:nvPr/>
        </p:nvSpPr>
        <p:spPr>
          <a:xfrm>
            <a:off x="2317072" y="1083075"/>
            <a:ext cx="6502929" cy="2698811"/>
          </a:xfrm>
          <a:prstGeom prst="roundRect">
            <a:avLst>
              <a:gd name="adj" fmla="val 10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08000" bIns="108000" rtlCol="0" anchor="ctr"/>
          <a:lstStyle/>
          <a:p>
            <a:pPr>
              <a:lnSpc>
                <a:spcPct val="114000"/>
              </a:lnSpc>
            </a:pPr>
            <a:r>
              <a:rPr lang="en-GB" sz="1600" b="1" dirty="0">
                <a:solidFill>
                  <a:schemeClr val="bg1"/>
                </a:solidFill>
              </a:rPr>
              <a:t>Paper 1: questions (45 minutes) 50 marks</a:t>
            </a:r>
          </a:p>
          <a:p>
            <a:pPr>
              <a:lnSpc>
                <a:spcPct val="114000"/>
              </a:lnSpc>
              <a:spcAft>
                <a:spcPts val="1200"/>
              </a:spcAft>
            </a:pPr>
            <a:r>
              <a:rPr lang="en-GB" sz="1600" dirty="0">
                <a:solidFill>
                  <a:schemeClr val="bg1"/>
                </a:solidFill>
              </a:rPr>
              <a:t>A combined question and answer booklet which assesses pupils’ understanding of the grammar, punctuation and spelling elements of the national curriculum English programmes of study for key stage 2. </a:t>
            </a:r>
          </a:p>
          <a:p>
            <a:pPr>
              <a:lnSpc>
                <a:spcPct val="114000"/>
              </a:lnSpc>
            </a:pPr>
            <a:r>
              <a:rPr lang="en-GB" sz="1600" b="1" dirty="0">
                <a:solidFill>
                  <a:schemeClr val="bg1"/>
                </a:solidFill>
              </a:rPr>
              <a:t>Paper 2: spelling (15 minutes but not strictly timed) 20 marks</a:t>
            </a:r>
          </a:p>
          <a:p>
            <a:pPr>
              <a:lnSpc>
                <a:spcPct val="114000"/>
              </a:lnSpc>
            </a:pPr>
            <a:r>
              <a:rPr lang="en-GB" sz="1600" dirty="0">
                <a:solidFill>
                  <a:schemeClr val="bg1"/>
                </a:solidFill>
              </a:rPr>
              <a:t>The paper that pupils receive has 20 sentences, each with a missing word. The teacher reads the sentences one at a time and pupils write in the missing word on their paper. </a:t>
            </a:r>
          </a:p>
        </p:txBody>
      </p:sp>
      <p:sp>
        <p:nvSpPr>
          <p:cNvPr id="5" name="Body Text">
            <a:extLst>
              <a:ext uri="{FF2B5EF4-FFF2-40B4-BE49-F238E27FC236}">
                <a16:creationId xmlns:a16="http://schemas.microsoft.com/office/drawing/2014/main" id="{E4641A3B-4C39-8ABD-FF81-4EFAF76CED67}"/>
              </a:ext>
            </a:extLst>
          </p:cNvPr>
          <p:cNvSpPr/>
          <p:nvPr/>
        </p:nvSpPr>
        <p:spPr>
          <a:xfrm>
            <a:off x="324000" y="3830913"/>
            <a:ext cx="1944000" cy="2032538"/>
          </a:xfrm>
          <a:prstGeom prst="roundRect">
            <a:avLst>
              <a:gd name="adj" fmla="val 179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14000"/>
              </a:lnSpc>
            </a:pPr>
            <a:r>
              <a:rPr lang="en-GB" sz="1600" b="1" dirty="0">
                <a:solidFill>
                  <a:schemeClr val="bg1"/>
                </a:solidFill>
              </a:rPr>
              <a:t>English reading</a:t>
            </a:r>
          </a:p>
        </p:txBody>
      </p:sp>
      <p:sp>
        <p:nvSpPr>
          <p:cNvPr id="7" name="Body Text">
            <a:extLst>
              <a:ext uri="{FF2B5EF4-FFF2-40B4-BE49-F238E27FC236}">
                <a16:creationId xmlns:a16="http://schemas.microsoft.com/office/drawing/2014/main" id="{8A359E91-5680-04B8-4C72-DD458191C5A0}"/>
              </a:ext>
            </a:extLst>
          </p:cNvPr>
          <p:cNvSpPr/>
          <p:nvPr/>
        </p:nvSpPr>
        <p:spPr>
          <a:xfrm>
            <a:off x="2317072" y="3830913"/>
            <a:ext cx="6502929" cy="2032538"/>
          </a:xfrm>
          <a:prstGeom prst="roundRect">
            <a:avLst>
              <a:gd name="adj" fmla="val 10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14000"/>
              </a:lnSpc>
            </a:pPr>
            <a:r>
              <a:rPr lang="en-GB" sz="1600" b="1" dirty="0">
                <a:solidFill>
                  <a:schemeClr val="bg1"/>
                </a:solidFill>
              </a:rPr>
              <a:t>(1 hour) 50 marks</a:t>
            </a:r>
          </a:p>
          <a:p>
            <a:pPr>
              <a:lnSpc>
                <a:spcPct val="114000"/>
              </a:lnSpc>
            </a:pPr>
            <a:r>
              <a:rPr lang="en-GB" sz="1600" dirty="0">
                <a:solidFill>
                  <a:schemeClr val="bg1"/>
                </a:solidFill>
              </a:rPr>
              <a:t>Pupils will have a reading booklet with three different texts to read and a corresponding question and answer booklet. The texts are presented in increasing levels of difficulty. Pupils’ comprehension skills will be assessed against the comprehension elements of the English programme of study for key stage 2. </a:t>
            </a:r>
          </a:p>
        </p:txBody>
      </p:sp>
    </p:spTree>
    <p:extLst>
      <p:ext uri="{BB962C8B-B14F-4D97-AF65-F5344CB8AC3E}">
        <p14:creationId xmlns:p14="http://schemas.microsoft.com/office/powerpoint/2010/main" val="315131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E6946-BAFA-5B28-A768-8B5FD90D0CC4}"/>
            </a:ext>
          </a:extLst>
        </p:cNvPr>
        <p:cNvGrpSpPr/>
        <p:nvPr/>
      </p:nvGrpSpPr>
      <p:grpSpPr>
        <a:xfrm>
          <a:off x="0" y="0"/>
          <a:ext cx="0" cy="0"/>
          <a:chOff x="0" y="0"/>
          <a:chExt cx="0" cy="0"/>
        </a:xfrm>
      </p:grpSpPr>
      <p:sp>
        <p:nvSpPr>
          <p:cNvPr id="6" name="Title">
            <a:extLst>
              <a:ext uri="{FF2B5EF4-FFF2-40B4-BE49-F238E27FC236}">
                <a16:creationId xmlns:a16="http://schemas.microsoft.com/office/drawing/2014/main" id="{DB85AB81-3609-9AC6-9670-5F4111860F13}"/>
              </a:ext>
            </a:extLst>
          </p:cNvPr>
          <p:cNvSpPr>
            <a:spLocks noGrp="1"/>
          </p:cNvSpPr>
          <p:nvPr>
            <p:ph type="title" idx="4294967295"/>
          </p:nvPr>
        </p:nvSpPr>
        <p:spPr>
          <a:xfrm>
            <a:off x="647999" y="334967"/>
            <a:ext cx="8172450" cy="647700"/>
          </a:xfrm>
          <a:prstGeom prst="rect">
            <a:avLst/>
          </a:prstGeom>
          <a:solidFill>
            <a:schemeClr val="bg2"/>
          </a:solidFill>
        </p:spPr>
        <p:txBody>
          <a:bodyPr lIns="144000" tIns="72000" rIns="144000" bIns="0" anchor="ctr"/>
          <a:lstStyle/>
          <a:p>
            <a:r>
              <a:rPr lang="en-US" spc="-150" dirty="0">
                <a:solidFill>
                  <a:schemeClr val="bg1"/>
                </a:solidFill>
                <a:latin typeface="Roboto" panose="02000000000000000000" pitchFamily="2" charset="0"/>
                <a:ea typeface="Roboto" panose="02000000000000000000" pitchFamily="2" charset="0"/>
              </a:rPr>
              <a:t>What are the children tested on?</a:t>
            </a:r>
            <a:endParaRPr lang="en-GB" spc="-150" noProof="0" dirty="0">
              <a:solidFill>
                <a:schemeClr val="bg1"/>
              </a:solidFill>
              <a:latin typeface="Roboto" panose="02000000000000000000" pitchFamily="2" charset="0"/>
              <a:ea typeface="Roboto" panose="02000000000000000000" pitchFamily="2" charset="0"/>
            </a:endParaRPr>
          </a:p>
        </p:txBody>
      </p:sp>
      <p:sp>
        <p:nvSpPr>
          <p:cNvPr id="3" name="Orange Tab">
            <a:extLst>
              <a:ext uri="{FF2B5EF4-FFF2-40B4-BE49-F238E27FC236}">
                <a16:creationId xmlns:a16="http://schemas.microsoft.com/office/drawing/2014/main" id="{279038B5-50C8-FB9F-F544-8D0639B21856}"/>
              </a:ext>
            </a:extLst>
          </p:cNvPr>
          <p:cNvSpPr/>
          <p:nvPr/>
        </p:nvSpPr>
        <p:spPr>
          <a:xfrm rot="16200000">
            <a:off x="161998" y="496667"/>
            <a:ext cx="648000" cy="324000"/>
          </a:xfrm>
          <a:prstGeom prst="round2SameRect">
            <a:avLst>
              <a:gd name="adj1" fmla="val 18665"/>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bg1"/>
              </a:solidFill>
            </a:endParaRPr>
          </a:p>
        </p:txBody>
      </p:sp>
      <p:sp>
        <p:nvSpPr>
          <p:cNvPr id="2" name="Body Text">
            <a:extLst>
              <a:ext uri="{FF2B5EF4-FFF2-40B4-BE49-F238E27FC236}">
                <a16:creationId xmlns:a16="http://schemas.microsoft.com/office/drawing/2014/main" id="{08A708A5-A47A-B3E7-3B65-EC255BC15823}"/>
              </a:ext>
            </a:extLst>
          </p:cNvPr>
          <p:cNvSpPr/>
          <p:nvPr/>
        </p:nvSpPr>
        <p:spPr>
          <a:xfrm>
            <a:off x="324000" y="1078655"/>
            <a:ext cx="1944000" cy="2161698"/>
          </a:xfrm>
          <a:prstGeom prst="roundRect">
            <a:avLst>
              <a:gd name="adj" fmla="val 179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nSpc>
                <a:spcPct val="114000"/>
              </a:lnSpc>
            </a:pPr>
            <a:r>
              <a:rPr lang="en-GB" sz="1600" b="1" dirty="0">
                <a:solidFill>
                  <a:schemeClr val="bg1"/>
                </a:solidFill>
              </a:rPr>
              <a:t>Mathematics</a:t>
            </a:r>
          </a:p>
        </p:txBody>
      </p:sp>
      <p:sp>
        <p:nvSpPr>
          <p:cNvPr id="4" name="Body Text">
            <a:extLst>
              <a:ext uri="{FF2B5EF4-FFF2-40B4-BE49-F238E27FC236}">
                <a16:creationId xmlns:a16="http://schemas.microsoft.com/office/drawing/2014/main" id="{A9CDB61A-03A5-CC9C-1DEE-D036A06D47C9}"/>
              </a:ext>
            </a:extLst>
          </p:cNvPr>
          <p:cNvSpPr/>
          <p:nvPr/>
        </p:nvSpPr>
        <p:spPr>
          <a:xfrm>
            <a:off x="2317072" y="1078655"/>
            <a:ext cx="6502929" cy="2161698"/>
          </a:xfrm>
          <a:prstGeom prst="roundRect">
            <a:avLst>
              <a:gd name="adj" fmla="val 10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08000" bIns="108000" rtlCol="0" anchor="ctr"/>
          <a:lstStyle/>
          <a:p>
            <a:pPr>
              <a:lnSpc>
                <a:spcPct val="114000"/>
              </a:lnSpc>
            </a:pPr>
            <a:r>
              <a:rPr lang="en-GB" sz="1600" b="1" dirty="0">
                <a:solidFill>
                  <a:schemeClr val="bg1"/>
                </a:solidFill>
              </a:rPr>
              <a:t>Paper 1: arithmetic (30 minutes) 40 marks</a:t>
            </a:r>
          </a:p>
          <a:p>
            <a:pPr>
              <a:lnSpc>
                <a:spcPct val="114000"/>
              </a:lnSpc>
              <a:spcAft>
                <a:spcPts val="1200"/>
              </a:spcAft>
            </a:pPr>
            <a:r>
              <a:rPr lang="en-GB" sz="1600" dirty="0">
                <a:solidFill>
                  <a:schemeClr val="bg1"/>
                </a:solidFill>
              </a:rPr>
              <a:t>Pupils will have a booklet of arithmetic questions based on the national curriculum programmes of study for maths at key stage 2.</a:t>
            </a:r>
          </a:p>
          <a:p>
            <a:pPr>
              <a:lnSpc>
                <a:spcPct val="114000"/>
              </a:lnSpc>
            </a:pPr>
            <a:r>
              <a:rPr lang="en-GB" sz="1600" b="1" dirty="0">
                <a:solidFill>
                  <a:schemeClr val="bg1"/>
                </a:solidFill>
              </a:rPr>
              <a:t>Papers 2 and 3: reasoning (40 minutes each) 35 marks each</a:t>
            </a:r>
          </a:p>
          <a:p>
            <a:pPr>
              <a:lnSpc>
                <a:spcPct val="114000"/>
              </a:lnSpc>
            </a:pPr>
            <a:r>
              <a:rPr lang="en-GB" sz="1600" dirty="0">
                <a:solidFill>
                  <a:schemeClr val="bg1"/>
                </a:solidFill>
              </a:rPr>
              <a:t>Both papers will ask children to reason and solve problems, again based on the national curriculum maths programmes of study.</a:t>
            </a:r>
          </a:p>
        </p:txBody>
      </p:sp>
    </p:spTree>
    <p:extLst>
      <p:ext uri="{BB962C8B-B14F-4D97-AF65-F5344CB8AC3E}">
        <p14:creationId xmlns:p14="http://schemas.microsoft.com/office/powerpoint/2010/main" val="398095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BCB6E-3449-A1D7-315D-40BB752234C9}"/>
            </a:ext>
          </a:extLst>
        </p:cNvPr>
        <p:cNvGrpSpPr/>
        <p:nvPr/>
      </p:nvGrpSpPr>
      <p:grpSpPr>
        <a:xfrm>
          <a:off x="0" y="0"/>
          <a:ext cx="0" cy="0"/>
          <a:chOff x="0" y="0"/>
          <a:chExt cx="0" cy="0"/>
        </a:xfrm>
      </p:grpSpPr>
      <p:sp>
        <p:nvSpPr>
          <p:cNvPr id="6" name="Title">
            <a:extLst>
              <a:ext uri="{FF2B5EF4-FFF2-40B4-BE49-F238E27FC236}">
                <a16:creationId xmlns:a16="http://schemas.microsoft.com/office/drawing/2014/main" id="{20599A57-D458-4920-A977-075E0ABF7E50}"/>
              </a:ext>
            </a:extLst>
          </p:cNvPr>
          <p:cNvSpPr>
            <a:spLocks noGrp="1"/>
          </p:cNvSpPr>
          <p:nvPr>
            <p:ph type="title" idx="4294967295"/>
          </p:nvPr>
        </p:nvSpPr>
        <p:spPr>
          <a:xfrm>
            <a:off x="647999" y="334967"/>
            <a:ext cx="8172450" cy="647700"/>
          </a:xfrm>
          <a:prstGeom prst="rect">
            <a:avLst/>
          </a:prstGeom>
          <a:solidFill>
            <a:schemeClr val="bg2"/>
          </a:solidFill>
        </p:spPr>
        <p:txBody>
          <a:bodyPr lIns="144000" tIns="72000" rIns="144000" bIns="0" anchor="ctr"/>
          <a:lstStyle/>
          <a:p>
            <a:r>
              <a:rPr lang="en-US" spc="-150" dirty="0">
                <a:solidFill>
                  <a:schemeClr val="bg1"/>
                </a:solidFill>
                <a:latin typeface="Roboto" panose="02000000000000000000" pitchFamily="2" charset="0"/>
                <a:ea typeface="Roboto" panose="02000000000000000000" pitchFamily="2" charset="0"/>
              </a:rPr>
              <a:t>How are the tests administered?</a:t>
            </a:r>
            <a:endParaRPr lang="en-GB" spc="-150" noProof="0" dirty="0">
              <a:solidFill>
                <a:schemeClr val="bg1"/>
              </a:solidFill>
              <a:latin typeface="Roboto" panose="02000000000000000000" pitchFamily="2" charset="0"/>
              <a:ea typeface="Roboto" panose="02000000000000000000" pitchFamily="2" charset="0"/>
            </a:endParaRPr>
          </a:p>
        </p:txBody>
      </p:sp>
      <p:sp>
        <p:nvSpPr>
          <p:cNvPr id="3" name="Orange Tab">
            <a:extLst>
              <a:ext uri="{FF2B5EF4-FFF2-40B4-BE49-F238E27FC236}">
                <a16:creationId xmlns:a16="http://schemas.microsoft.com/office/drawing/2014/main" id="{CE7678D7-3E7A-EB32-2BDC-4E896DA940A3}"/>
              </a:ext>
            </a:extLst>
          </p:cNvPr>
          <p:cNvSpPr/>
          <p:nvPr/>
        </p:nvSpPr>
        <p:spPr>
          <a:xfrm rot="16200000">
            <a:off x="161998" y="496667"/>
            <a:ext cx="648000" cy="324000"/>
          </a:xfrm>
          <a:prstGeom prst="round2SameRect">
            <a:avLst>
              <a:gd name="adj1" fmla="val 1866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bg1"/>
              </a:solidFill>
            </a:endParaRPr>
          </a:p>
        </p:txBody>
      </p:sp>
      <p:sp>
        <p:nvSpPr>
          <p:cNvPr id="2" name="Body Text 1">
            <a:extLst>
              <a:ext uri="{FF2B5EF4-FFF2-40B4-BE49-F238E27FC236}">
                <a16:creationId xmlns:a16="http://schemas.microsoft.com/office/drawing/2014/main" id="{388D4194-3769-570D-371E-4A50635D915F}"/>
              </a:ext>
            </a:extLst>
          </p:cNvPr>
          <p:cNvSpPr/>
          <p:nvPr/>
        </p:nvSpPr>
        <p:spPr>
          <a:xfrm>
            <a:off x="323999" y="1087534"/>
            <a:ext cx="8495999" cy="4175999"/>
          </a:xfrm>
          <a:prstGeom prst="roundRect">
            <a:avLst>
              <a:gd name="adj" fmla="val 11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lstStyle/>
          <a:p>
            <a:pPr>
              <a:lnSpc>
                <a:spcPct val="114000"/>
              </a:lnSpc>
            </a:pPr>
            <a:r>
              <a:rPr lang="en-US" sz="1600" b="1" dirty="0">
                <a:solidFill>
                  <a:schemeClr val="accent4"/>
                </a:solidFill>
              </a:rPr>
              <a:t>In order to keep the routines as ‘normal’ as possible, classroom spaces are used to administer the tests. </a:t>
            </a:r>
          </a:p>
          <a:p>
            <a:pPr>
              <a:lnSpc>
                <a:spcPct val="114000"/>
              </a:lnSpc>
            </a:pPr>
            <a:endParaRPr lang="en-US" sz="1600" b="1" dirty="0">
              <a:solidFill>
                <a:schemeClr val="accent4"/>
              </a:solidFill>
            </a:endParaRPr>
          </a:p>
          <a:p>
            <a:pPr>
              <a:lnSpc>
                <a:spcPct val="114000"/>
              </a:lnSpc>
            </a:pPr>
            <a:r>
              <a:rPr lang="en-US" sz="1600" b="1" dirty="0">
                <a:solidFill>
                  <a:schemeClr val="accent4"/>
                </a:solidFill>
              </a:rPr>
              <a:t>Some children may require to work in a smaller room so breakout spaces and intervention rooms are also used. </a:t>
            </a:r>
            <a:endParaRPr lang="en-GB" sz="1600" b="1" dirty="0">
              <a:solidFill>
                <a:schemeClr val="accent4"/>
              </a:solidFill>
            </a:endParaRPr>
          </a:p>
        </p:txBody>
      </p:sp>
    </p:spTree>
    <p:extLst>
      <p:ext uri="{BB962C8B-B14F-4D97-AF65-F5344CB8AC3E}">
        <p14:creationId xmlns:p14="http://schemas.microsoft.com/office/powerpoint/2010/main" val="41171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F8BA1-33A9-9995-32F8-402DCDF8314C}"/>
            </a:ext>
          </a:extLst>
        </p:cNvPr>
        <p:cNvGrpSpPr/>
        <p:nvPr/>
      </p:nvGrpSpPr>
      <p:grpSpPr>
        <a:xfrm>
          <a:off x="0" y="0"/>
          <a:ext cx="0" cy="0"/>
          <a:chOff x="0" y="0"/>
          <a:chExt cx="0" cy="0"/>
        </a:xfrm>
      </p:grpSpPr>
      <p:sp>
        <p:nvSpPr>
          <p:cNvPr id="6" name="Title">
            <a:extLst>
              <a:ext uri="{FF2B5EF4-FFF2-40B4-BE49-F238E27FC236}">
                <a16:creationId xmlns:a16="http://schemas.microsoft.com/office/drawing/2014/main" id="{7E277D0B-D887-3A78-9121-7FD49D3FF7AA}"/>
              </a:ext>
            </a:extLst>
          </p:cNvPr>
          <p:cNvSpPr>
            <a:spLocks noGrp="1"/>
          </p:cNvSpPr>
          <p:nvPr>
            <p:ph type="title" idx="4294967295"/>
          </p:nvPr>
        </p:nvSpPr>
        <p:spPr>
          <a:xfrm>
            <a:off x="647999" y="334967"/>
            <a:ext cx="8172450" cy="647700"/>
          </a:xfrm>
          <a:prstGeom prst="rect">
            <a:avLst/>
          </a:prstGeom>
          <a:solidFill>
            <a:schemeClr val="bg2"/>
          </a:solidFill>
        </p:spPr>
        <p:txBody>
          <a:bodyPr lIns="144000" tIns="72000" rIns="144000" bIns="0" anchor="ctr"/>
          <a:lstStyle/>
          <a:p>
            <a:r>
              <a:rPr lang="en-US" spc="-150" dirty="0">
                <a:solidFill>
                  <a:schemeClr val="bg1"/>
                </a:solidFill>
                <a:latin typeface="Roboto" panose="02000000000000000000" pitchFamily="2" charset="0"/>
                <a:ea typeface="Roboto" panose="02000000000000000000" pitchFamily="2" charset="0"/>
              </a:rPr>
              <a:t>What happens with the results?</a:t>
            </a:r>
            <a:endParaRPr lang="en-GB" spc="-150" noProof="0" dirty="0">
              <a:solidFill>
                <a:schemeClr val="bg1"/>
              </a:solidFill>
              <a:latin typeface="Roboto" panose="02000000000000000000" pitchFamily="2" charset="0"/>
              <a:ea typeface="Roboto" panose="02000000000000000000" pitchFamily="2" charset="0"/>
            </a:endParaRPr>
          </a:p>
        </p:txBody>
      </p:sp>
      <p:sp>
        <p:nvSpPr>
          <p:cNvPr id="3" name="Orange Tab">
            <a:extLst>
              <a:ext uri="{FF2B5EF4-FFF2-40B4-BE49-F238E27FC236}">
                <a16:creationId xmlns:a16="http://schemas.microsoft.com/office/drawing/2014/main" id="{44B50283-6420-68C3-E885-C6F15CBE4240}"/>
              </a:ext>
            </a:extLst>
          </p:cNvPr>
          <p:cNvSpPr/>
          <p:nvPr/>
        </p:nvSpPr>
        <p:spPr>
          <a:xfrm rot="16200000">
            <a:off x="161998" y="496667"/>
            <a:ext cx="648000" cy="324000"/>
          </a:xfrm>
          <a:prstGeom prst="round2SameRect">
            <a:avLst>
              <a:gd name="adj1" fmla="val 18665"/>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bg1"/>
              </a:solidFill>
            </a:endParaRPr>
          </a:p>
        </p:txBody>
      </p:sp>
      <p:sp>
        <p:nvSpPr>
          <p:cNvPr id="2" name="Body Text">
            <a:extLst>
              <a:ext uri="{FF2B5EF4-FFF2-40B4-BE49-F238E27FC236}">
                <a16:creationId xmlns:a16="http://schemas.microsoft.com/office/drawing/2014/main" id="{896856DF-AC63-7C7F-280D-99F290C924E3}"/>
              </a:ext>
            </a:extLst>
          </p:cNvPr>
          <p:cNvSpPr/>
          <p:nvPr/>
        </p:nvSpPr>
        <p:spPr>
          <a:xfrm>
            <a:off x="324000" y="1094107"/>
            <a:ext cx="8496000" cy="3806367"/>
          </a:xfrm>
          <a:prstGeom prst="roundRect">
            <a:avLst>
              <a:gd name="adj" fmla="val 97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rtlCol="0" anchor="t"/>
          <a:lstStyle/>
          <a:p>
            <a:pPr marL="216000" indent="-144000">
              <a:lnSpc>
                <a:spcPct val="114000"/>
              </a:lnSpc>
              <a:spcAft>
                <a:spcPts val="600"/>
              </a:spcAft>
              <a:buFont typeface="Arial" panose="020B0604020202020204" pitchFamily="34" charset="0"/>
              <a:buChar char="•"/>
            </a:pPr>
            <a:r>
              <a:rPr lang="en-US" sz="1600" dirty="0">
                <a:solidFill>
                  <a:schemeClr val="bg1"/>
                </a:solidFill>
              </a:rPr>
              <a:t>School results in the end of key stage assessments will be published on the </a:t>
            </a:r>
            <a:r>
              <a:rPr lang="en-US" sz="1600" dirty="0">
                <a:solidFill>
                  <a:schemeClr val="accent2"/>
                </a:solidFill>
                <a:hlinkClick r:id="rId2"/>
              </a:rPr>
              <a:t>Key Stage 2 Performance Measures Website</a:t>
            </a:r>
            <a:r>
              <a:rPr lang="en-US" sz="1600" dirty="0">
                <a:solidFill>
                  <a:schemeClr val="bg1"/>
                </a:solidFill>
              </a:rPr>
              <a:t>.</a:t>
            </a:r>
            <a:r>
              <a:rPr lang="en-US" sz="1600" dirty="0">
                <a:solidFill>
                  <a:schemeClr val="accent2"/>
                </a:solidFill>
              </a:rPr>
              <a:t>   </a:t>
            </a:r>
          </a:p>
          <a:p>
            <a:pPr marL="216000" indent="-144000">
              <a:lnSpc>
                <a:spcPct val="114000"/>
              </a:lnSpc>
              <a:spcAft>
                <a:spcPts val="600"/>
              </a:spcAft>
              <a:buFont typeface="Arial" panose="020B0604020202020204" pitchFamily="34" charset="0"/>
              <a:buChar char="•"/>
            </a:pPr>
            <a:r>
              <a:rPr lang="en-US" sz="1600" dirty="0">
                <a:solidFill>
                  <a:schemeClr val="bg1"/>
                </a:solidFill>
              </a:rPr>
              <a:t>School results will be shared with the school, their local authority or academy trust  and Ofsted to support school improvement.  </a:t>
            </a:r>
          </a:p>
          <a:p>
            <a:pPr marL="216000" indent="-144000">
              <a:lnSpc>
                <a:spcPct val="114000"/>
              </a:lnSpc>
              <a:spcAft>
                <a:spcPts val="600"/>
              </a:spcAft>
              <a:buFont typeface="Arial" panose="020B0604020202020204" pitchFamily="34" charset="0"/>
              <a:buChar char="•"/>
            </a:pPr>
            <a:r>
              <a:rPr lang="en-US" sz="1600" dirty="0">
                <a:solidFill>
                  <a:schemeClr val="bg1"/>
                </a:solidFill>
              </a:rPr>
              <a:t>Scans of marked pupil test papers and test results are published online in July and can be accessed by the school. </a:t>
            </a:r>
          </a:p>
          <a:p>
            <a:pPr marL="216000" indent="-144000">
              <a:lnSpc>
                <a:spcPct val="114000"/>
              </a:lnSpc>
              <a:spcAft>
                <a:spcPts val="600"/>
              </a:spcAft>
              <a:buFont typeface="Arial" panose="020B0604020202020204" pitchFamily="34" charset="0"/>
              <a:buChar char="•"/>
            </a:pPr>
            <a:r>
              <a:rPr lang="en-US" sz="1600" dirty="0">
                <a:solidFill>
                  <a:schemeClr val="bg1"/>
                </a:solidFill>
              </a:rPr>
              <a:t>Each child will receive a scaled score for their performance on the tests. This is a score between 80 and 120, where a score of 100 is considered to be working at the expected level of attainment at the end of primary school. </a:t>
            </a:r>
          </a:p>
          <a:p>
            <a:pPr marL="216000" indent="-144000">
              <a:lnSpc>
                <a:spcPct val="114000"/>
              </a:lnSpc>
              <a:spcAft>
                <a:spcPts val="600"/>
              </a:spcAft>
              <a:buFont typeface="Arial" panose="020B0604020202020204" pitchFamily="34" charset="0"/>
              <a:buChar char="•"/>
            </a:pPr>
            <a:r>
              <a:rPr lang="en-US" sz="1600" dirty="0">
                <a:solidFill>
                  <a:schemeClr val="bg1"/>
                </a:solidFill>
              </a:rPr>
              <a:t>We will share pupils’ results in their end of year written report, which is sent home to parents in July and in September the results are shared on our school website. </a:t>
            </a:r>
          </a:p>
        </p:txBody>
      </p:sp>
    </p:spTree>
    <p:extLst>
      <p:ext uri="{BB962C8B-B14F-4D97-AF65-F5344CB8AC3E}">
        <p14:creationId xmlns:p14="http://schemas.microsoft.com/office/powerpoint/2010/main" val="250660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DBBC-C27D-4095-5FC8-B7D11580B892}"/>
            </a:ext>
          </a:extLst>
        </p:cNvPr>
        <p:cNvGrpSpPr/>
        <p:nvPr/>
      </p:nvGrpSpPr>
      <p:grpSpPr>
        <a:xfrm>
          <a:off x="0" y="0"/>
          <a:ext cx="0" cy="0"/>
          <a:chOff x="0" y="0"/>
          <a:chExt cx="0" cy="0"/>
        </a:xfrm>
      </p:grpSpPr>
      <p:sp>
        <p:nvSpPr>
          <p:cNvPr id="6" name="Title">
            <a:extLst>
              <a:ext uri="{FF2B5EF4-FFF2-40B4-BE49-F238E27FC236}">
                <a16:creationId xmlns:a16="http://schemas.microsoft.com/office/drawing/2014/main" id="{F9485441-5901-D51A-E6D7-074B8A91B104}"/>
              </a:ext>
            </a:extLst>
          </p:cNvPr>
          <p:cNvSpPr>
            <a:spLocks noGrp="1"/>
          </p:cNvSpPr>
          <p:nvPr>
            <p:ph type="title" idx="4294967295"/>
          </p:nvPr>
        </p:nvSpPr>
        <p:spPr>
          <a:xfrm>
            <a:off x="647999" y="334967"/>
            <a:ext cx="8172450" cy="647700"/>
          </a:xfrm>
          <a:prstGeom prst="rect">
            <a:avLst/>
          </a:prstGeom>
          <a:solidFill>
            <a:schemeClr val="bg2"/>
          </a:solidFill>
        </p:spPr>
        <p:txBody>
          <a:bodyPr lIns="144000" tIns="72000" rIns="144000" bIns="0" anchor="ctr"/>
          <a:lstStyle/>
          <a:p>
            <a:r>
              <a:rPr lang="en-US" spc="-150" dirty="0">
                <a:solidFill>
                  <a:schemeClr val="bg1"/>
                </a:solidFill>
                <a:latin typeface="Roboto" panose="02000000000000000000" pitchFamily="2" charset="0"/>
                <a:ea typeface="Roboto" panose="02000000000000000000" pitchFamily="2" charset="0"/>
              </a:rPr>
              <a:t>How can I help my child?</a:t>
            </a:r>
            <a:endParaRPr lang="en-GB" spc="-150" noProof="0" dirty="0">
              <a:solidFill>
                <a:schemeClr val="bg1"/>
              </a:solidFill>
              <a:latin typeface="Roboto" panose="02000000000000000000" pitchFamily="2" charset="0"/>
              <a:ea typeface="Roboto" panose="02000000000000000000" pitchFamily="2" charset="0"/>
            </a:endParaRPr>
          </a:p>
        </p:txBody>
      </p:sp>
      <p:sp>
        <p:nvSpPr>
          <p:cNvPr id="3" name="Orange Tab">
            <a:extLst>
              <a:ext uri="{FF2B5EF4-FFF2-40B4-BE49-F238E27FC236}">
                <a16:creationId xmlns:a16="http://schemas.microsoft.com/office/drawing/2014/main" id="{7AF6394D-7288-E40B-97C3-7BCCFB99935A}"/>
              </a:ext>
            </a:extLst>
          </p:cNvPr>
          <p:cNvSpPr/>
          <p:nvPr/>
        </p:nvSpPr>
        <p:spPr>
          <a:xfrm rot="16200000">
            <a:off x="161998" y="496667"/>
            <a:ext cx="648000" cy="324000"/>
          </a:xfrm>
          <a:prstGeom prst="round2SameRect">
            <a:avLst>
              <a:gd name="adj1" fmla="val 18665"/>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bg1"/>
              </a:solidFill>
            </a:endParaRPr>
          </a:p>
        </p:txBody>
      </p:sp>
      <p:sp>
        <p:nvSpPr>
          <p:cNvPr id="2" name="Body Text">
            <a:extLst>
              <a:ext uri="{FF2B5EF4-FFF2-40B4-BE49-F238E27FC236}">
                <a16:creationId xmlns:a16="http://schemas.microsoft.com/office/drawing/2014/main" id="{425961B2-EB8D-4852-A856-F2D1E5017B97}"/>
              </a:ext>
            </a:extLst>
          </p:cNvPr>
          <p:cNvSpPr/>
          <p:nvPr/>
        </p:nvSpPr>
        <p:spPr>
          <a:xfrm>
            <a:off x="324000" y="1087530"/>
            <a:ext cx="4212000" cy="1620000"/>
          </a:xfrm>
          <a:prstGeom prst="roundRect">
            <a:avLst>
              <a:gd name="adj" fmla="val 29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nSpc>
                <a:spcPct val="114000"/>
              </a:lnSpc>
              <a:spcAft>
                <a:spcPts val="300"/>
              </a:spcAft>
            </a:pPr>
            <a:r>
              <a:rPr lang="en-GB" sz="1600" dirty="0">
                <a:solidFill>
                  <a:schemeClr val="bg1"/>
                </a:solidFill>
              </a:rPr>
              <a:t>Support your child to complete any home learning tasks sent home, such as spelling activities, reading comprehensions and maths sheets and CGP practise books. </a:t>
            </a:r>
          </a:p>
        </p:txBody>
      </p:sp>
      <p:sp>
        <p:nvSpPr>
          <p:cNvPr id="4" name="Body Text">
            <a:extLst>
              <a:ext uri="{FF2B5EF4-FFF2-40B4-BE49-F238E27FC236}">
                <a16:creationId xmlns:a16="http://schemas.microsoft.com/office/drawing/2014/main" id="{DE96805D-8902-6E27-2A81-44D400F08DC2}"/>
              </a:ext>
            </a:extLst>
          </p:cNvPr>
          <p:cNvSpPr/>
          <p:nvPr/>
        </p:nvSpPr>
        <p:spPr>
          <a:xfrm>
            <a:off x="4608000" y="1087530"/>
            <a:ext cx="4212000" cy="1620000"/>
          </a:xfrm>
          <a:prstGeom prst="roundRect">
            <a:avLst>
              <a:gd name="adj" fmla="val 29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nSpc>
                <a:spcPct val="114000"/>
              </a:lnSpc>
              <a:spcAft>
                <a:spcPts val="300"/>
              </a:spcAft>
            </a:pPr>
            <a:r>
              <a:rPr lang="en-GB" sz="1600" dirty="0">
                <a:solidFill>
                  <a:schemeClr val="bg1"/>
                </a:solidFill>
              </a:rPr>
              <a:t>Use online activities like TT Rockstars to practise skills at home. </a:t>
            </a:r>
          </a:p>
        </p:txBody>
      </p:sp>
      <p:sp>
        <p:nvSpPr>
          <p:cNvPr id="5" name="Body Text">
            <a:extLst>
              <a:ext uri="{FF2B5EF4-FFF2-40B4-BE49-F238E27FC236}">
                <a16:creationId xmlns:a16="http://schemas.microsoft.com/office/drawing/2014/main" id="{25BA0185-2B36-7477-C454-88A4A9B9AA70}"/>
              </a:ext>
            </a:extLst>
          </p:cNvPr>
          <p:cNvSpPr/>
          <p:nvPr/>
        </p:nvSpPr>
        <p:spPr>
          <a:xfrm>
            <a:off x="324000" y="2771471"/>
            <a:ext cx="4212000" cy="1620000"/>
          </a:xfrm>
          <a:prstGeom prst="roundRect">
            <a:avLst>
              <a:gd name="adj" fmla="val 29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nSpc>
                <a:spcPct val="114000"/>
              </a:lnSpc>
              <a:spcAft>
                <a:spcPts val="300"/>
              </a:spcAft>
            </a:pPr>
            <a:r>
              <a:rPr lang="en-GB" sz="1600" dirty="0">
                <a:solidFill>
                  <a:schemeClr val="bg1"/>
                </a:solidFill>
              </a:rPr>
              <a:t>Make sure they go to bed at a reasonable time, have a good breakfast and arrive at school on time during the assessment week. </a:t>
            </a:r>
          </a:p>
        </p:txBody>
      </p:sp>
      <p:sp>
        <p:nvSpPr>
          <p:cNvPr id="7" name="Body Text">
            <a:extLst>
              <a:ext uri="{FF2B5EF4-FFF2-40B4-BE49-F238E27FC236}">
                <a16:creationId xmlns:a16="http://schemas.microsoft.com/office/drawing/2014/main" id="{0ED51F50-1BD7-E2E8-A473-6CACDC3ABC74}"/>
              </a:ext>
            </a:extLst>
          </p:cNvPr>
          <p:cNvSpPr/>
          <p:nvPr/>
        </p:nvSpPr>
        <p:spPr>
          <a:xfrm>
            <a:off x="4608000" y="2771471"/>
            <a:ext cx="4212000" cy="1620000"/>
          </a:xfrm>
          <a:prstGeom prst="roundRect">
            <a:avLst>
              <a:gd name="adj" fmla="val 29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nSpc>
                <a:spcPct val="114000"/>
              </a:lnSpc>
              <a:spcAft>
                <a:spcPts val="300"/>
              </a:spcAft>
            </a:pPr>
            <a:r>
              <a:rPr lang="en-GB" sz="1600" dirty="0">
                <a:solidFill>
                  <a:schemeClr val="bg1"/>
                </a:solidFill>
              </a:rPr>
              <a:t>Encourage them to try their best, commend their efforts and plan to celebrate their hard work at the end of the testing week, rather than focusing on the test results.</a:t>
            </a:r>
          </a:p>
        </p:txBody>
      </p:sp>
    </p:spTree>
    <p:extLst>
      <p:ext uri="{BB962C8B-B14F-4D97-AF65-F5344CB8AC3E}">
        <p14:creationId xmlns:p14="http://schemas.microsoft.com/office/powerpoint/2010/main" val="344821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animBg="1"/>
      <p:bldP spid="5" grpId="0" animBg="1"/>
      <p:bldP spid="7" grpId="0" animBg="1"/>
    </p:bldLst>
  </p:timing>
</p:sld>
</file>

<file path=ppt/theme/theme1.xml><?xml version="1.0" encoding="utf-8"?>
<a:theme xmlns:a="http://schemas.openxmlformats.org/drawingml/2006/main" name="Slide Layouts">
  <a:themeElements>
    <a:clrScheme name="Leaders Powerpoint">
      <a:dk1>
        <a:srgbClr val="E1E2E7"/>
      </a:dk1>
      <a:lt1>
        <a:srgbClr val="083147"/>
      </a:lt1>
      <a:dk2>
        <a:srgbClr val="0D607A"/>
      </a:dk2>
      <a:lt2>
        <a:srgbClr val="FFFFFF"/>
      </a:lt2>
      <a:accent1>
        <a:srgbClr val="119CB9"/>
      </a:accent1>
      <a:accent2>
        <a:srgbClr val="24B9D8"/>
      </a:accent2>
      <a:accent3>
        <a:srgbClr val="7FCCDB"/>
      </a:accent3>
      <a:accent4>
        <a:srgbClr val="F18515"/>
      </a:accent4>
      <a:accent5>
        <a:srgbClr val="F59A17"/>
      </a:accent5>
      <a:accent6>
        <a:srgbClr val="F9AF15"/>
      </a:accent6>
      <a:hlink>
        <a:srgbClr val="0D607A"/>
      </a:hlink>
      <a:folHlink>
        <a:srgbClr val="0D607A"/>
      </a:folHlink>
    </a:clrScheme>
    <a:fontScheme name="Leaders Powerpoint">
      <a:majorFont>
        <a:latin typeface="Roboto"/>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 The Leaders Team In Progress" id="{D59390B9-B60A-48DE-9811-657B6A61975B}" vid="{F2885B9C-24FF-4AE7-A8FF-E21D77FDA422}"/>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aders">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The Leaders Team In Progress" id="{D59390B9-B60A-48DE-9811-657B6A61975B}" vid="{ACE2FE5A-604E-4809-AF4C-6FA4AFAF20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828</Words>
  <Application>Microsoft Office PowerPoint</Application>
  <PresentationFormat>On-screen Show (4:3)</PresentationFormat>
  <Paragraphs>59</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Roboto</vt:lpstr>
      <vt:lpstr>Arial</vt:lpstr>
      <vt:lpstr>Twinkl</vt:lpstr>
      <vt:lpstr>Calibri</vt:lpstr>
      <vt:lpstr>Slide Layouts</vt:lpstr>
      <vt:lpstr>Disclaimers/Guidance</vt:lpstr>
      <vt:lpstr>Staff Share</vt:lpstr>
      <vt:lpstr>Contents</vt:lpstr>
      <vt:lpstr>What are end of key stage 2 assessments?</vt:lpstr>
      <vt:lpstr>When do they happen?</vt:lpstr>
      <vt:lpstr>What are the children tested on?</vt:lpstr>
      <vt:lpstr>What are the children tested on?</vt:lpstr>
      <vt:lpstr>How are the tests administered?</vt:lpstr>
      <vt:lpstr>What happens with the results?</vt:lpstr>
      <vt:lpstr>How can I help my child?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dc:creator>
  <cp:lastModifiedBy>Esther Parsons</cp:lastModifiedBy>
  <cp:revision>55</cp:revision>
  <dcterms:created xsi:type="dcterms:W3CDTF">2023-03-01T09:19:34Z</dcterms:created>
  <dcterms:modified xsi:type="dcterms:W3CDTF">2025-10-13T12:45:00Z</dcterms:modified>
</cp:coreProperties>
</file>