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2"/>
  </p:notesMasterIdLst>
  <p:sldIdLst>
    <p:sldId id="256" r:id="rId2"/>
    <p:sldId id="258" r:id="rId3"/>
    <p:sldId id="265" r:id="rId4"/>
    <p:sldId id="266" r:id="rId5"/>
    <p:sldId id="267" r:id="rId6"/>
    <p:sldId id="271" r:id="rId7"/>
    <p:sldId id="259" r:id="rId8"/>
    <p:sldId id="270" r:id="rId9"/>
    <p:sldId id="268" r:id="rId10"/>
    <p:sldId id="263" r:id="rId11"/>
  </p:sldIdLst>
  <p:sldSz cx="9144000" cy="6858000" type="screen4x3"/>
  <p:notesSz cx="6858000" cy="9144000"/>
  <p:embeddedFontLst>
    <p:embeddedFont>
      <p:font typeface="Calibri" panose="020F0502020204030204" pitchFamily="34" charset="0"/>
      <p:regular r:id="rId13"/>
      <p:bold r:id="rId14"/>
      <p:italic r:id="rId15"/>
      <p:boldItalic r:id="rId16"/>
    </p:embeddedFont>
    <p:embeddedFont>
      <p:font typeface="Roboto" panose="02000000000000000000" pitchFamily="2" charset="0"/>
      <p:regular r:id="rId17"/>
      <p:bold r:id="rId18"/>
      <p:italic r:id="rId19"/>
      <p:boldItalic r:id="rId20"/>
    </p:embeddedFont>
    <p:embeddedFont>
      <p:font typeface="Roboto Black" panose="02000000000000000000" pitchFamily="2" charset="0"/>
      <p:bold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gd3gBaZpdUd90JJf9SGGCu+Rg+1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BF4DFF-72F8-425C-84C1-588916F6E571}">
  <a:tblStyle styleId="{7EBF4DFF-72F8-425C-84C1-588916F6E571}" styleName="Table_0">
    <a:wholeTbl>
      <a:tcTxStyle b="off" i="off">
        <a:font>
          <a:latin typeface="Roboto"/>
          <a:ea typeface="Roboto"/>
          <a:cs typeface="Robot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DE7"/>
          </a:solidFill>
        </a:fill>
      </a:tcStyle>
    </a:wholeTbl>
    <a:band1H>
      <a:tcTxStyle/>
      <a:tcStyle>
        <a:tcBdr/>
        <a:fill>
          <a:solidFill>
            <a:srgbClr val="FADACB"/>
          </a:solidFill>
        </a:fill>
      </a:tcStyle>
    </a:band1H>
    <a:band2H>
      <a:tcTxStyle/>
      <a:tcStyle>
        <a:tcBdr/>
      </a:tcStyle>
    </a:band2H>
    <a:band1V>
      <a:tcTxStyle/>
      <a:tcStyle>
        <a:tcBdr/>
        <a:fill>
          <a:solidFill>
            <a:srgbClr val="FADACB"/>
          </a:solidFill>
        </a:fill>
      </a:tcStyle>
    </a:band1V>
    <a:band2V>
      <a:tcTxStyle/>
      <a:tcStyle>
        <a:tcBdr/>
      </a:tcStyle>
    </a:band2V>
    <a:lastCol>
      <a:tcTxStyle b="on" i="off">
        <a:font>
          <a:latin typeface="Roboto"/>
          <a:ea typeface="Roboto"/>
          <a:cs typeface="Roboto"/>
        </a:font>
        <a:schemeClr val="lt1"/>
      </a:tcTxStyle>
      <a:tcStyle>
        <a:tcBdr/>
        <a:fill>
          <a:solidFill>
            <a:schemeClr val="accent1"/>
          </a:solidFill>
        </a:fill>
      </a:tcStyle>
    </a:lastCol>
    <a:firstCol>
      <a:tcTxStyle b="on" i="off">
        <a:font>
          <a:latin typeface="Roboto"/>
          <a:ea typeface="Roboto"/>
          <a:cs typeface="Roboto"/>
        </a:font>
        <a:schemeClr val="lt1"/>
      </a:tcTxStyle>
      <a:tcStyle>
        <a:tcBdr/>
        <a:fill>
          <a:solidFill>
            <a:schemeClr val="accent1"/>
          </a:solidFill>
        </a:fill>
      </a:tcStyle>
    </a:firstCol>
    <a:lastRow>
      <a:tcTxStyle b="on" i="off">
        <a:font>
          <a:latin typeface="Roboto"/>
          <a:ea typeface="Roboto"/>
          <a:cs typeface="Robot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Roboto"/>
          <a:ea typeface="Roboto"/>
          <a:cs typeface="Robot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D289ECE-7982-4765-BEC7-565CE11D96C0}" styleName="Table_1">
    <a:wholeTbl>
      <a:tcTxStyle b="off" i="off">
        <a:font>
          <a:latin typeface="Roboto"/>
          <a:ea typeface="Roboto"/>
          <a:cs typeface="Roboto"/>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7E8EF"/>
          </a:solidFill>
        </a:fill>
      </a:tcStyle>
    </a:band1H>
    <a:band2H>
      <a:tcTxStyle/>
      <a:tcStyle>
        <a:tcBdr/>
      </a:tcStyle>
    </a:band2H>
    <a:band1V>
      <a:tcTxStyle/>
      <a:tcStyle>
        <a:tcBdr/>
        <a:fill>
          <a:solidFill>
            <a:srgbClr val="E7E8EF"/>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Roboto"/>
          <a:ea typeface="Roboto"/>
          <a:cs typeface="Roboto"/>
        </a:font>
        <a:schemeClr val="lt1"/>
      </a:tcTxStyle>
      <a:tcStyle>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18" autoAdjust="0"/>
  </p:normalViewPr>
  <p:slideViewPr>
    <p:cSldViewPr snapToGrid="0">
      <p:cViewPr varScale="1">
        <p:scale>
          <a:sx n="71" d="100"/>
          <a:sy n="71" d="100"/>
        </p:scale>
        <p:origin x="603" y="27"/>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77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88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36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52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16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59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bg>
      <p:bgPr>
        <a:blipFill dpi="0" rotWithShape="1">
          <a:blip r:embed="rId2">
            <a:lum/>
          </a:blip>
          <a:srcRect/>
          <a:stretch>
            <a:fillRect l="-6000" r="-6000"/>
          </a:stretch>
        </a:blip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3"/>
        <p:cNvGrpSpPr/>
        <p:nvPr/>
      </p:nvGrpSpPr>
      <p:grpSpPr>
        <a:xfrm>
          <a:off x="0" y="0"/>
          <a:ext cx="0" cy="0"/>
          <a:chOff x="0" y="0"/>
          <a:chExt cx="0" cy="0"/>
        </a:xfrm>
      </p:grpSpPr>
      <p:sp>
        <p:nvSpPr>
          <p:cNvPr id="14" name="Google Shape;14;p11"/>
          <p:cNvSpPr/>
          <p:nvPr/>
        </p:nvSpPr>
        <p:spPr>
          <a:xfrm>
            <a:off x="-6" y="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15" name="Google Shape;15;p11"/>
          <p:cNvPicPr preferRelativeResize="0"/>
          <p:nvPr/>
        </p:nvPicPr>
        <p:blipFill rotWithShape="1">
          <a:blip r:embed="rId2">
            <a:alphaModFix/>
          </a:blip>
          <a:srcRect/>
          <a:stretch/>
        </p:blipFill>
        <p:spPr>
          <a:xfrm>
            <a:off x="0" y="0"/>
            <a:ext cx="9144000" cy="334380"/>
          </a:xfrm>
          <a:prstGeom prst="rect">
            <a:avLst/>
          </a:prstGeom>
          <a:noFill/>
          <a:ln>
            <a:noFill/>
          </a:ln>
        </p:spPr>
      </p:pic>
      <p:pic>
        <p:nvPicPr>
          <p:cNvPr id="16" name="Google Shape;16;p11"/>
          <p:cNvPicPr preferRelativeResize="0"/>
          <p:nvPr/>
        </p:nvPicPr>
        <p:blipFill rotWithShape="1">
          <a:blip r:embed="rId3">
            <a:alphaModFix/>
          </a:blip>
          <a:srcRect/>
          <a:stretch/>
        </p:blipFill>
        <p:spPr>
          <a:xfrm>
            <a:off x="0" y="6768865"/>
            <a:ext cx="9144000" cy="107173"/>
          </a:xfrm>
          <a:prstGeom prst="rect">
            <a:avLst/>
          </a:prstGeom>
          <a:solidFill>
            <a:srgbClr val="29294D"/>
          </a:solid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24"/>
        <p:cNvGrpSpPr/>
        <p:nvPr/>
      </p:nvGrpSpPr>
      <p:grpSpPr>
        <a:xfrm>
          <a:off x="0" y="0"/>
          <a:ext cx="0" cy="0"/>
          <a:chOff x="0" y="0"/>
          <a:chExt cx="0" cy="0"/>
        </a:xfrm>
      </p:grpSpPr>
      <p:pic>
        <p:nvPicPr>
          <p:cNvPr id="25" name="Google Shape;25;p13"/>
          <p:cNvPicPr preferRelativeResize="0"/>
          <p:nvPr/>
        </p:nvPicPr>
        <p:blipFill rotWithShape="1">
          <a:blip r:embed="rId2">
            <a:alphaModFix/>
          </a:blip>
          <a:srcRect/>
          <a:stretch/>
        </p:blipFill>
        <p:spPr>
          <a:xfrm>
            <a:off x="8522767" y="6196125"/>
            <a:ext cx="576495" cy="5807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Shape 9"/>
        <p:cNvGrpSpPr/>
        <p:nvPr/>
      </p:nvGrpSpPr>
      <p:grpSpPr>
        <a:xfrm>
          <a:off x="0" y="0"/>
          <a:ext cx="0" cy="0"/>
          <a:chOff x="0" y="0"/>
          <a:chExt cx="0" cy="0"/>
        </a:xfrm>
      </p:grpSpPr>
      <p:sp>
        <p:nvSpPr>
          <p:cNvPr id="10" name="Google Shape;10;p9"/>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Roboto"/>
              <a:buNone/>
              <a:defRPr sz="4000" b="1" i="0" u="none" strike="noStrike" cap="none">
                <a:solidFill>
                  <a:srgbClr val="1C1C1C"/>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Roboto"/>
                <a:ea typeface="Roboto"/>
                <a:cs typeface="Roboto"/>
                <a:sym typeface="Roboto"/>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Roboto"/>
                <a:ea typeface="Roboto"/>
                <a:cs typeface="Roboto"/>
                <a:sym typeface="Roboto"/>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slide" Target="slide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slide" Target="slide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1"/>
          <p:cNvSpPr/>
          <p:nvPr/>
        </p:nvSpPr>
        <p:spPr>
          <a:xfrm>
            <a:off x="0" y="0"/>
            <a:ext cx="9144000" cy="1665843"/>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boto"/>
              <a:ea typeface="Roboto"/>
              <a:cs typeface="Roboto"/>
              <a:sym typeface="Roboto"/>
            </a:endParaRPr>
          </a:p>
        </p:txBody>
      </p:sp>
      <p:sp>
        <p:nvSpPr>
          <p:cNvPr id="31" name="Google Shape;31;p1"/>
          <p:cNvSpPr/>
          <p:nvPr/>
        </p:nvSpPr>
        <p:spPr>
          <a:xfrm>
            <a:off x="0" y="1665843"/>
            <a:ext cx="9144000" cy="5619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boto"/>
              <a:ea typeface="Roboto"/>
              <a:cs typeface="Roboto"/>
              <a:sym typeface="Roboto"/>
            </a:endParaRPr>
          </a:p>
        </p:txBody>
      </p:sp>
      <p:pic>
        <p:nvPicPr>
          <p:cNvPr id="32" name="Google Shape;32;p1"/>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33" name="Google Shape;33;p1"/>
          <p:cNvPicPr preferRelativeResize="0"/>
          <p:nvPr/>
        </p:nvPicPr>
        <p:blipFill rotWithShape="1">
          <a:blip r:embed="rId4">
            <a:alphaModFix/>
          </a:blip>
          <a:srcRect/>
          <a:stretch/>
        </p:blipFill>
        <p:spPr>
          <a:xfrm>
            <a:off x="0" y="6118506"/>
            <a:ext cx="9144000" cy="739494"/>
          </a:xfrm>
          <a:prstGeom prst="rect">
            <a:avLst/>
          </a:prstGeom>
          <a:noFill/>
          <a:ln>
            <a:noFill/>
          </a:ln>
        </p:spPr>
      </p:pic>
      <p:sp>
        <p:nvSpPr>
          <p:cNvPr id="34" name="Google Shape;34;p1"/>
          <p:cNvSpPr txBox="1"/>
          <p:nvPr/>
        </p:nvSpPr>
        <p:spPr>
          <a:xfrm>
            <a:off x="443061" y="557847"/>
            <a:ext cx="834171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0" i="0" u="none" strike="noStrike" cap="none" dirty="0">
                <a:solidFill>
                  <a:schemeClr val="dk1"/>
                </a:solidFill>
                <a:latin typeface="Roboto Black"/>
                <a:ea typeface="Roboto Black"/>
                <a:cs typeface="Roboto Black"/>
                <a:sym typeface="Roboto Black"/>
              </a:rPr>
              <a:t>End of Key Stage Two Assessments 2023</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8"/>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119" name="Google Shape;119;p8"/>
          <p:cNvPicPr preferRelativeResize="0"/>
          <p:nvPr/>
        </p:nvPicPr>
        <p:blipFill rotWithShape="1">
          <a:blip r:embed="rId4">
            <a:alphaModFix/>
          </a:blip>
          <a:srcRect/>
          <a:stretch/>
        </p:blipFill>
        <p:spPr>
          <a:xfrm>
            <a:off x="0" y="6118506"/>
            <a:ext cx="9144000" cy="7394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3"/>
          <p:cNvSpPr txBox="1"/>
          <p:nvPr/>
        </p:nvSpPr>
        <p:spPr>
          <a:xfrm>
            <a:off x="299405" y="549275"/>
            <a:ext cx="8545190" cy="805551"/>
          </a:xfrm>
          <a:prstGeom prst="rect">
            <a:avLst/>
          </a:prstGeom>
          <a:solidFill>
            <a:srgbClr val="FDE7CF"/>
          </a:solidFill>
          <a:ln>
            <a:noFill/>
          </a:ln>
        </p:spPr>
        <p:txBody>
          <a:bodyPr spcFirstLastPara="1" wrap="square" lIns="216000" tIns="216000" rIns="216000" bIns="216000" anchor="t" anchorCtr="0">
            <a:spAutoFit/>
          </a:bodyPr>
          <a:lstStyle/>
          <a:p>
            <a:pPr marL="271463" marR="0" lvl="0" indent="-271463"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Contents</a:t>
            </a:r>
            <a:endParaRPr dirty="0"/>
          </a:p>
        </p:txBody>
      </p:sp>
      <p:graphicFrame>
        <p:nvGraphicFramePr>
          <p:cNvPr id="6" name="Google Shape;50;p3">
            <a:extLst>
              <a:ext uri="{FF2B5EF4-FFF2-40B4-BE49-F238E27FC236}">
                <a16:creationId xmlns:a16="http://schemas.microsoft.com/office/drawing/2014/main" id="{F6797E40-90B1-4A2C-BF9F-237AB55A265F}"/>
              </a:ext>
            </a:extLst>
          </p:cNvPr>
          <p:cNvGraphicFramePr/>
          <p:nvPr>
            <p:extLst>
              <p:ext uri="{D42A27DB-BD31-4B8C-83A1-F6EECF244321}">
                <p14:modId xmlns:p14="http://schemas.microsoft.com/office/powerpoint/2010/main" val="1041236825"/>
              </p:ext>
            </p:extLst>
          </p:nvPr>
        </p:nvGraphicFramePr>
        <p:xfrm>
          <a:off x="299405" y="1404796"/>
          <a:ext cx="8545200" cy="2172200"/>
        </p:xfrm>
        <a:graphic>
          <a:graphicData uri="http://schemas.openxmlformats.org/drawingml/2006/table">
            <a:tbl>
              <a:tblPr firstRow="1" bandRow="1">
                <a:noFill/>
                <a:tableStyleId>{7EBF4DFF-72F8-425C-84C1-588916F6E571}</a:tableStyleId>
              </a:tblPr>
              <a:tblGrid>
                <a:gridCol w="208300">
                  <a:extLst>
                    <a:ext uri="{9D8B030D-6E8A-4147-A177-3AD203B41FA5}">
                      <a16:colId xmlns:a16="http://schemas.microsoft.com/office/drawing/2014/main" val="20000"/>
                    </a:ext>
                  </a:extLst>
                </a:gridCol>
                <a:gridCol w="8336900">
                  <a:extLst>
                    <a:ext uri="{9D8B030D-6E8A-4147-A177-3AD203B41FA5}">
                      <a16:colId xmlns:a16="http://schemas.microsoft.com/office/drawing/2014/main" val="20001"/>
                    </a:ext>
                  </a:extLst>
                </a:gridCol>
              </a:tblGrid>
              <a:tr h="315950">
                <a:tc>
                  <a:txBody>
                    <a:bodyPr/>
                    <a:lstStyle/>
                    <a:p>
                      <a:pPr marL="0" marR="0" lvl="0" indent="0" algn="r" rtl="0">
                        <a:spcBef>
                          <a:spcPts val="0"/>
                        </a:spcBef>
                        <a:spcAft>
                          <a:spcPts val="0"/>
                        </a:spcAft>
                        <a:buNone/>
                      </a:pPr>
                      <a:endParaRPr sz="1600" b="1" u="none" strike="noStrike" cap="none">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strike="noStrike" cap="none" dirty="0">
                          <a:solidFill>
                            <a:schemeClr val="dk1"/>
                          </a:solidFill>
                          <a:latin typeface="Roboto"/>
                          <a:ea typeface="Roboto"/>
                          <a:cs typeface="Roboto"/>
                          <a:sym typeface="Roboto"/>
                        </a:rPr>
                        <a:t>What are end of key stage two assessments? </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5725">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91450" marR="91450" marT="0" marB="0">
                    <a:lnL w="9525" cap="flat" cmpd="sng">
                      <a:solidFill>
                        <a:srgbClr val="000000">
                          <a:alpha val="0"/>
                        </a:srgbClr>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a:solidFill>
                          <a:schemeClr val="dk1"/>
                        </a:solidFill>
                        <a:latin typeface="Roboto"/>
                        <a:ea typeface="Roboto"/>
                        <a:cs typeface="Roboto"/>
                        <a:sym typeface="Roboto"/>
                      </a:endParaRPr>
                    </a:p>
                  </a:txBody>
                  <a:tcPr marL="91450" marR="91450" marT="0" marB="0">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315950">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When do they happen?</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5725">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91450" marR="91450" marT="0" marB="0">
                    <a:lnL w="9525" cap="flat" cmpd="sng">
                      <a:solidFill>
                        <a:srgbClr val="000000">
                          <a:alpha val="0"/>
                        </a:srgbClr>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a:solidFill>
                          <a:schemeClr val="dk1"/>
                        </a:solidFill>
                        <a:latin typeface="Roboto"/>
                        <a:ea typeface="Roboto"/>
                        <a:cs typeface="Roboto"/>
                        <a:sym typeface="Roboto"/>
                      </a:endParaRPr>
                    </a:p>
                  </a:txBody>
                  <a:tcPr marL="91450" marR="91450" marT="0" marB="0">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315950">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What are the children tested on?</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5725">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91450" marR="91450" marT="0" marB="0">
                    <a:lnL w="9525" cap="flat" cmpd="sng">
                      <a:solidFill>
                        <a:srgbClr val="000000">
                          <a:alpha val="0"/>
                        </a:srgbClr>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a:solidFill>
                          <a:schemeClr val="dk1"/>
                        </a:solidFill>
                        <a:latin typeface="Roboto"/>
                        <a:ea typeface="Roboto"/>
                        <a:cs typeface="Roboto"/>
                        <a:sym typeface="Roboto"/>
                      </a:endParaRPr>
                    </a:p>
                  </a:txBody>
                  <a:tcPr marL="91450" marR="91450" marT="0" marB="0">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5"/>
                  </a:ext>
                </a:extLst>
              </a:tr>
              <a:tr h="315950">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How are the tests administered? </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5725">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91450" marR="91450" marT="0" marB="0">
                    <a:lnL w="9525" cap="flat" cmpd="sng">
                      <a:solidFill>
                        <a:srgbClr val="000000">
                          <a:alpha val="0"/>
                        </a:srgbClr>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a:solidFill>
                          <a:schemeClr val="dk1"/>
                        </a:solidFill>
                        <a:latin typeface="Roboto"/>
                        <a:ea typeface="Roboto"/>
                        <a:cs typeface="Roboto"/>
                        <a:sym typeface="Roboto"/>
                      </a:endParaRPr>
                    </a:p>
                  </a:txBody>
                  <a:tcPr marL="91450" marR="91450" marT="0" marB="0">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7"/>
                  </a:ext>
                </a:extLst>
              </a:tr>
              <a:tr h="315950">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What happens with the results?</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46800">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u="none">
                        <a:solidFill>
                          <a:schemeClr val="dk1"/>
                        </a:solidFill>
                        <a:latin typeface="Roboto"/>
                        <a:ea typeface="Roboto"/>
                        <a:cs typeface="Roboto"/>
                        <a:sym typeface="Robot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9"/>
                  </a:ext>
                </a:extLst>
              </a:tr>
              <a:tr h="315950">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How can I help my child?</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46800">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dirty="0">
                        <a:solidFill>
                          <a:schemeClr val="dk1"/>
                        </a:solidFill>
                        <a:latin typeface="Roboto"/>
                        <a:ea typeface="Roboto"/>
                        <a:cs typeface="Roboto"/>
                        <a:sym typeface="Robot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end of key stage two assessments?</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2" name="Google Shape;62;p4"/>
          <p:cNvSpPr txBox="1"/>
          <p:nvPr/>
        </p:nvSpPr>
        <p:spPr>
          <a:xfrm>
            <a:off x="299405" y="1722551"/>
            <a:ext cx="8539794" cy="3529373"/>
          </a:xfrm>
          <a:prstGeom prst="rect">
            <a:avLst/>
          </a:prstGeom>
          <a:solidFill>
            <a:srgbClr val="FDE7CF"/>
          </a:solidFill>
          <a:ln>
            <a:noFill/>
          </a:ln>
        </p:spPr>
        <p:txBody>
          <a:bodyPr spcFirstLastPara="1" wrap="square" lIns="216000" tIns="216000" rIns="216000" bIns="216000" anchor="t" anchorCtr="0">
            <a:spAutoFit/>
          </a:bodyPr>
          <a:lstStyle/>
          <a:p>
            <a:pPr marL="285750" lvl="0" indent="-285750" algn="just">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All children are assessed during the last term of year 6; for 2023, this is Tuesday 9</a:t>
            </a:r>
            <a:r>
              <a:rPr lang="en-GB" sz="1600" baseline="30000" dirty="0">
                <a:solidFill>
                  <a:schemeClr val="dk1"/>
                </a:solidFill>
                <a:latin typeface="Roboto"/>
                <a:ea typeface="Roboto"/>
                <a:cs typeface="Roboto"/>
                <a:sym typeface="Roboto"/>
              </a:rPr>
              <a:t>th</a:t>
            </a:r>
            <a:r>
              <a:rPr lang="en-GB" sz="1600" dirty="0">
                <a:solidFill>
                  <a:schemeClr val="dk1"/>
                </a:solidFill>
                <a:latin typeface="Roboto"/>
                <a:ea typeface="Roboto"/>
                <a:cs typeface="Roboto"/>
                <a:sym typeface="Roboto"/>
              </a:rPr>
              <a:t> to Friday 12</a:t>
            </a:r>
            <a:r>
              <a:rPr lang="en-GB" sz="1600" baseline="30000" dirty="0">
                <a:solidFill>
                  <a:schemeClr val="dk1"/>
                </a:solidFill>
                <a:latin typeface="Roboto"/>
                <a:ea typeface="Roboto"/>
                <a:cs typeface="Roboto"/>
                <a:sym typeface="Roboto"/>
              </a:rPr>
              <a:t>th</a:t>
            </a:r>
            <a:r>
              <a:rPr lang="en-GB" sz="1600" dirty="0">
                <a:solidFill>
                  <a:schemeClr val="dk1"/>
                </a:solidFill>
                <a:latin typeface="Roboto"/>
                <a:ea typeface="Roboto"/>
                <a:cs typeface="Roboto"/>
                <a:sym typeface="Roboto"/>
              </a:rPr>
              <a:t> May.</a:t>
            </a:r>
          </a:p>
          <a:p>
            <a:pPr marL="285750" lvl="0" indent="-285750" algn="just">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The aim of the tests is to establish whether pupils are working at an expected level in English and maths for the end of primary school and the start of secondary school. </a:t>
            </a:r>
          </a:p>
          <a:p>
            <a:pPr marL="285750" lvl="0" indent="-285750" algn="just">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The results of the tests do not tell us how accomplished children are in other areas, such as sport, music or art. </a:t>
            </a:r>
          </a:p>
          <a:p>
            <a:pPr marL="285750" lvl="0" indent="-285750" algn="just">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Pupils sit six different tests in three subject areas: maths, English reading and English grammar, spelling and punctuation. </a:t>
            </a:r>
          </a:p>
          <a:p>
            <a:pPr marL="285750" lvl="0" indent="-285750" algn="just">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English writing judgements are made by the pupils’ teachers through teacher assessment, based on evidence of independent writing gathered over the course of year 6. </a:t>
            </a:r>
          </a:p>
        </p:txBody>
      </p:sp>
      <p:sp>
        <p:nvSpPr>
          <p:cNvPr id="63" name="Google Shape;63;p4"/>
          <p:cNvSpPr txBox="1"/>
          <p:nvPr/>
        </p:nvSpPr>
        <p:spPr>
          <a:xfrm>
            <a:off x="450559" y="1210982"/>
            <a:ext cx="8237486" cy="637849"/>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08000" tIns="72000" rIns="108000" bIns="72000" anchor="t" anchorCtr="0">
            <a:spAutoFit/>
          </a:bodyPr>
          <a:lstStyle/>
          <a:p>
            <a:pPr lvl="0" algn="ctr"/>
            <a:r>
              <a:rPr lang="en-GB" sz="1600" dirty="0">
                <a:solidFill>
                  <a:schemeClr val="dk1"/>
                </a:solidFill>
                <a:latin typeface="Roboto"/>
                <a:ea typeface="Roboto"/>
                <a:cs typeface="Roboto"/>
                <a:sym typeface="Roboto"/>
              </a:rPr>
              <a:t>What you might know as SATs or Standard Attainment Tests, are national curriculum tests that are usually taken by children at the end of key stage two.</a:t>
            </a:r>
          </a:p>
        </p:txBody>
      </p:sp>
    </p:spTree>
    <p:extLst>
      <p:ext uri="{BB962C8B-B14F-4D97-AF65-F5344CB8AC3E}">
        <p14:creationId xmlns:p14="http://schemas.microsoft.com/office/powerpoint/2010/main" val="1277889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childTnLst>
                                </p:cTn>
                              </p:par>
                              <p:par>
                                <p:cTn id="19" presetID="10" presetClass="entr" presetSubtype="0" fill="hold" nodeType="withEffect">
                                  <p:stCondLst>
                                    <p:cond delay="1000"/>
                                  </p:stCondLst>
                                  <p:childTnLst>
                                    <p:set>
                                      <p:cBhvr>
                                        <p:cTn id="20" dur="1" fill="hold">
                                          <p:stCondLst>
                                            <p:cond delay="0"/>
                                          </p:stCondLst>
                                        </p:cTn>
                                        <p:tgtEl>
                                          <p:spTgt spid="62">
                                            <p:txEl>
                                              <p:pRg st="0" end="0"/>
                                            </p:txEl>
                                          </p:spTgt>
                                        </p:tgtEl>
                                        <p:attrNameLst>
                                          <p:attrName>style.visibility</p:attrName>
                                        </p:attrNameLst>
                                      </p:cBhvr>
                                      <p:to>
                                        <p:strVal val="visible"/>
                                      </p:to>
                                    </p:set>
                                    <p:animEffect transition="in" filter="fade">
                                      <p:cBhvr>
                                        <p:cTn id="21" dur="500"/>
                                        <p:tgtEl>
                                          <p:spTgt spid="62">
                                            <p:txEl>
                                              <p:pRg st="0" end="0"/>
                                            </p:txEl>
                                          </p:spTgt>
                                        </p:tgtEl>
                                      </p:cBhvr>
                                    </p:animEffect>
                                  </p:childTnLst>
                                </p:cTn>
                              </p:par>
                              <p:par>
                                <p:cTn id="22" presetID="10" presetClass="entr" presetSubtype="0" fill="hold" nodeType="withEffect">
                                  <p:stCondLst>
                                    <p:cond delay="1000"/>
                                  </p:stCondLst>
                                  <p:childTnLst>
                                    <p:set>
                                      <p:cBhvr>
                                        <p:cTn id="23" dur="1" fill="hold">
                                          <p:stCondLst>
                                            <p:cond delay="0"/>
                                          </p:stCondLst>
                                        </p:cTn>
                                        <p:tgtEl>
                                          <p:spTgt spid="62">
                                            <p:txEl>
                                              <p:pRg st="1" end="1"/>
                                            </p:txEl>
                                          </p:spTgt>
                                        </p:tgtEl>
                                        <p:attrNameLst>
                                          <p:attrName>style.visibility</p:attrName>
                                        </p:attrNameLst>
                                      </p:cBhvr>
                                      <p:to>
                                        <p:strVal val="visible"/>
                                      </p:to>
                                    </p:set>
                                    <p:animEffect transition="in" filter="fade">
                                      <p:cBhvr>
                                        <p:cTn id="24" dur="500"/>
                                        <p:tgtEl>
                                          <p:spTgt spid="62">
                                            <p:txEl>
                                              <p:pRg st="1" end="1"/>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62">
                                            <p:txEl>
                                              <p:pRg st="2" end="2"/>
                                            </p:txEl>
                                          </p:spTgt>
                                        </p:tgtEl>
                                        <p:attrNameLst>
                                          <p:attrName>style.visibility</p:attrName>
                                        </p:attrNameLst>
                                      </p:cBhvr>
                                      <p:to>
                                        <p:strVal val="visible"/>
                                      </p:to>
                                    </p:set>
                                    <p:animEffect transition="in" filter="fade">
                                      <p:cBhvr>
                                        <p:cTn id="27" dur="500"/>
                                        <p:tgtEl>
                                          <p:spTgt spid="62">
                                            <p:txEl>
                                              <p:pRg st="2" end="2"/>
                                            </p:txEl>
                                          </p:spTgt>
                                        </p:tgtEl>
                                      </p:cBhvr>
                                    </p:animEffect>
                                  </p:childTnLst>
                                </p:cTn>
                              </p:par>
                              <p:par>
                                <p:cTn id="28" presetID="10" presetClass="entr" presetSubtype="0" fill="hold" nodeType="withEffect">
                                  <p:stCondLst>
                                    <p:cond delay="1000"/>
                                  </p:stCondLst>
                                  <p:childTnLst>
                                    <p:set>
                                      <p:cBhvr>
                                        <p:cTn id="29" dur="1" fill="hold">
                                          <p:stCondLst>
                                            <p:cond delay="0"/>
                                          </p:stCondLst>
                                        </p:cTn>
                                        <p:tgtEl>
                                          <p:spTgt spid="62">
                                            <p:txEl>
                                              <p:pRg st="3" end="3"/>
                                            </p:txEl>
                                          </p:spTgt>
                                        </p:tgtEl>
                                        <p:attrNameLst>
                                          <p:attrName>style.visibility</p:attrName>
                                        </p:attrNameLst>
                                      </p:cBhvr>
                                      <p:to>
                                        <p:strVal val="visible"/>
                                      </p:to>
                                    </p:set>
                                    <p:animEffect transition="in" filter="fade">
                                      <p:cBhvr>
                                        <p:cTn id="30" dur="500"/>
                                        <p:tgtEl>
                                          <p:spTgt spid="62">
                                            <p:txEl>
                                              <p:pRg st="3" end="3"/>
                                            </p:txEl>
                                          </p:spTgt>
                                        </p:tgtEl>
                                      </p:cBhvr>
                                    </p:animEffect>
                                  </p:childTnLst>
                                </p:cTn>
                              </p:par>
                              <p:par>
                                <p:cTn id="31" presetID="10" presetClass="entr" presetSubtype="0" fill="hold" nodeType="withEffect">
                                  <p:stCondLst>
                                    <p:cond delay="1000"/>
                                  </p:stCondLst>
                                  <p:childTnLst>
                                    <p:set>
                                      <p:cBhvr>
                                        <p:cTn id="32" dur="1" fill="hold">
                                          <p:stCondLst>
                                            <p:cond delay="0"/>
                                          </p:stCondLst>
                                        </p:cTn>
                                        <p:tgtEl>
                                          <p:spTgt spid="62">
                                            <p:txEl>
                                              <p:pRg st="4" end="4"/>
                                            </p:txEl>
                                          </p:spTgt>
                                        </p:tgtEl>
                                        <p:attrNameLst>
                                          <p:attrName>style.visibility</p:attrName>
                                        </p:attrNameLst>
                                      </p:cBhvr>
                                      <p:to>
                                        <p:strVal val="visible"/>
                                      </p:to>
                                    </p:set>
                                    <p:animEffect transition="in" filter="fade">
                                      <p:cBhvr>
                                        <p:cTn id="33" dur="500"/>
                                        <p:tgtEl>
                                          <p:spTgt spid="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When do they happen?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graphicFrame>
        <p:nvGraphicFramePr>
          <p:cNvPr id="13" name="Google Shape;79;p5">
            <a:extLst>
              <a:ext uri="{FF2B5EF4-FFF2-40B4-BE49-F238E27FC236}">
                <a16:creationId xmlns:a16="http://schemas.microsoft.com/office/drawing/2014/main" id="{8A69FEE5-C7CE-4FD0-81F7-1FD30FAC8923}"/>
              </a:ext>
            </a:extLst>
          </p:cNvPr>
          <p:cNvGraphicFramePr/>
          <p:nvPr>
            <p:extLst>
              <p:ext uri="{D42A27DB-BD31-4B8C-83A1-F6EECF244321}">
                <p14:modId xmlns:p14="http://schemas.microsoft.com/office/powerpoint/2010/main" val="3502140607"/>
              </p:ext>
            </p:extLst>
          </p:nvPr>
        </p:nvGraphicFramePr>
        <p:xfrm>
          <a:off x="299405" y="2029770"/>
          <a:ext cx="8388640" cy="3830480"/>
        </p:xfrm>
        <a:graphic>
          <a:graphicData uri="http://schemas.openxmlformats.org/drawingml/2006/table">
            <a:tbl>
              <a:tblPr firstRow="1" bandRow="1">
                <a:noFill/>
                <a:tableStyleId>{3D289ECE-7982-4765-BEC7-565CE11D96C0}</a:tableStyleId>
              </a:tblPr>
              <a:tblGrid>
                <a:gridCol w="2084736">
                  <a:extLst>
                    <a:ext uri="{9D8B030D-6E8A-4147-A177-3AD203B41FA5}">
                      <a16:colId xmlns:a16="http://schemas.microsoft.com/office/drawing/2014/main" val="20000"/>
                    </a:ext>
                  </a:extLst>
                </a:gridCol>
                <a:gridCol w="6303904">
                  <a:extLst>
                    <a:ext uri="{9D8B030D-6E8A-4147-A177-3AD203B41FA5}">
                      <a16:colId xmlns:a16="http://schemas.microsoft.com/office/drawing/2014/main" val="20001"/>
                    </a:ext>
                  </a:extLst>
                </a:gridCol>
              </a:tblGrid>
              <a:tr h="436375">
                <a:tc>
                  <a:txBody>
                    <a:bodyPr/>
                    <a:lstStyle/>
                    <a:p>
                      <a:pPr marL="0" marR="0" lvl="0" indent="0" algn="l" rtl="0">
                        <a:spcBef>
                          <a:spcPts val="0"/>
                        </a:spcBef>
                        <a:spcAft>
                          <a:spcPts val="0"/>
                        </a:spcAft>
                        <a:buNone/>
                      </a:pPr>
                      <a:r>
                        <a:rPr lang="en-GB" sz="1800" dirty="0">
                          <a:latin typeface="Roboto"/>
                          <a:ea typeface="Roboto"/>
                          <a:cs typeface="Roboto"/>
                          <a:sym typeface="Roboto"/>
                        </a:rPr>
                        <a:t>Assessment week 2023</a:t>
                      </a: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accent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ctr" rtl="0">
                        <a:spcBef>
                          <a:spcPts val="0"/>
                        </a:spcBef>
                        <a:spcAft>
                          <a:spcPts val="0"/>
                        </a:spcAft>
                        <a:buNone/>
                      </a:pPr>
                      <a:r>
                        <a:rPr lang="en-GB" sz="1800" dirty="0"/>
                        <a:t>Tests</a:t>
                      </a:r>
                      <a:endParaRPr sz="1800" dirty="0">
                        <a:latin typeface="Roboto"/>
                        <a:ea typeface="Roboto"/>
                        <a:cs typeface="Roboto"/>
                        <a:sym typeface="Roboto"/>
                      </a:endParaRP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772225">
                <a:tc>
                  <a:txBody>
                    <a:bodyPr/>
                    <a:lstStyle/>
                    <a:p>
                      <a:pPr marL="0" marR="0" lvl="0" indent="0" algn="ctr" rtl="0">
                        <a:spcBef>
                          <a:spcPts val="0"/>
                        </a:spcBef>
                        <a:spcAft>
                          <a:spcPts val="0"/>
                        </a:spcAft>
                        <a:buNone/>
                      </a:pPr>
                      <a:r>
                        <a:rPr lang="en-GB" sz="1800" b="1" dirty="0">
                          <a:solidFill>
                            <a:schemeClr val="lt1"/>
                          </a:solidFill>
                        </a:rPr>
                        <a:t>Tuesday 9</a:t>
                      </a:r>
                      <a:r>
                        <a:rPr lang="en-GB" sz="1800" b="1" baseline="30000" dirty="0">
                          <a:solidFill>
                            <a:schemeClr val="lt1"/>
                          </a:solidFill>
                        </a:rPr>
                        <a:t>th</a:t>
                      </a:r>
                      <a:r>
                        <a:rPr lang="en-GB" sz="1800" b="1" dirty="0">
                          <a:solidFill>
                            <a:schemeClr val="lt1"/>
                          </a:solidFill>
                        </a:rPr>
                        <a:t> May</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GB" sz="1600" b="1" dirty="0"/>
                        <a:t>English grammar, punctuation and spelling </a:t>
                      </a:r>
                    </a:p>
                    <a:p>
                      <a:pPr marL="0" marR="0" lvl="0" indent="0" algn="l" rtl="0">
                        <a:spcBef>
                          <a:spcPts val="0"/>
                        </a:spcBef>
                        <a:spcAft>
                          <a:spcPts val="0"/>
                        </a:spcAft>
                        <a:buNone/>
                      </a:pPr>
                      <a:r>
                        <a:rPr lang="en-GB" sz="1600" dirty="0"/>
                        <a:t>Paper 1: questions</a:t>
                      </a:r>
                    </a:p>
                    <a:p>
                      <a:pPr marL="0" marR="0" lvl="0" indent="0" algn="l" rtl="0">
                        <a:spcBef>
                          <a:spcPts val="0"/>
                        </a:spcBef>
                        <a:spcAft>
                          <a:spcPts val="0"/>
                        </a:spcAft>
                        <a:buNone/>
                      </a:pPr>
                      <a:r>
                        <a:rPr lang="en-GB" sz="1600" dirty="0"/>
                        <a:t>Paper 2: spelling</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772225">
                <a:tc>
                  <a:txBody>
                    <a:bodyPr/>
                    <a:lstStyle/>
                    <a:p>
                      <a:pPr marL="0" marR="0" lvl="0" indent="0" algn="ctr" rtl="0">
                        <a:spcBef>
                          <a:spcPts val="0"/>
                        </a:spcBef>
                        <a:spcAft>
                          <a:spcPts val="0"/>
                        </a:spcAft>
                        <a:buNone/>
                      </a:pPr>
                      <a:r>
                        <a:rPr lang="en-GB" sz="1800" b="1" dirty="0">
                          <a:solidFill>
                            <a:schemeClr val="lt1"/>
                          </a:solidFill>
                          <a:latin typeface="Roboto"/>
                          <a:ea typeface="Roboto"/>
                          <a:cs typeface="Roboto"/>
                          <a:sym typeface="Roboto"/>
                        </a:rPr>
                        <a:t>Wednesday</a:t>
                      </a:r>
                    </a:p>
                    <a:p>
                      <a:pPr marL="0" marR="0" lvl="0" indent="0" algn="ctr" rtl="0">
                        <a:spcBef>
                          <a:spcPts val="0"/>
                        </a:spcBef>
                        <a:spcAft>
                          <a:spcPts val="0"/>
                        </a:spcAft>
                        <a:buNone/>
                      </a:pPr>
                      <a:r>
                        <a:rPr lang="en-GB" sz="1800" b="1" dirty="0">
                          <a:solidFill>
                            <a:schemeClr val="lt1"/>
                          </a:solidFill>
                          <a:latin typeface="Roboto"/>
                          <a:ea typeface="Roboto"/>
                          <a:cs typeface="Roboto"/>
                          <a:sym typeface="Roboto"/>
                        </a:rPr>
                        <a:t>10</a:t>
                      </a:r>
                      <a:r>
                        <a:rPr lang="en-GB" sz="1800" b="1" baseline="30000" dirty="0">
                          <a:solidFill>
                            <a:schemeClr val="lt1"/>
                          </a:solidFill>
                          <a:latin typeface="Roboto"/>
                          <a:ea typeface="Roboto"/>
                          <a:cs typeface="Roboto"/>
                          <a:sym typeface="Roboto"/>
                        </a:rPr>
                        <a:t>th</a:t>
                      </a:r>
                      <a:r>
                        <a:rPr lang="en-GB" sz="1800" b="1" dirty="0">
                          <a:solidFill>
                            <a:schemeClr val="lt1"/>
                          </a:solidFill>
                          <a:latin typeface="Roboto"/>
                          <a:ea typeface="Roboto"/>
                          <a:cs typeface="Roboto"/>
                          <a:sym typeface="Roboto"/>
                        </a:rPr>
                        <a:t> May</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GB" sz="1600" b="1" dirty="0">
                          <a:latin typeface="Roboto"/>
                          <a:ea typeface="Roboto"/>
                          <a:cs typeface="Roboto"/>
                          <a:sym typeface="Roboto"/>
                        </a:rPr>
                        <a:t>English reading</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772225">
                <a:tc>
                  <a:txBody>
                    <a:bodyPr/>
                    <a:lstStyle/>
                    <a:p>
                      <a:pPr marL="0" marR="0" lvl="0" indent="0" algn="ctr" rtl="0">
                        <a:spcBef>
                          <a:spcPts val="0"/>
                        </a:spcBef>
                        <a:spcAft>
                          <a:spcPts val="0"/>
                        </a:spcAft>
                        <a:buNone/>
                      </a:pPr>
                      <a:r>
                        <a:rPr lang="en-GB" sz="1800" b="1" dirty="0">
                          <a:solidFill>
                            <a:schemeClr val="lt1"/>
                          </a:solidFill>
                        </a:rPr>
                        <a:t>Thursday</a:t>
                      </a:r>
                    </a:p>
                    <a:p>
                      <a:pPr marL="0" marR="0" lvl="0" indent="0" algn="ctr" rtl="0">
                        <a:spcBef>
                          <a:spcPts val="0"/>
                        </a:spcBef>
                        <a:spcAft>
                          <a:spcPts val="0"/>
                        </a:spcAft>
                        <a:buNone/>
                      </a:pPr>
                      <a:r>
                        <a:rPr lang="en-GB" sz="1800" b="1" dirty="0">
                          <a:solidFill>
                            <a:schemeClr val="lt1"/>
                          </a:solidFill>
                        </a:rPr>
                        <a:t>11</a:t>
                      </a:r>
                      <a:r>
                        <a:rPr lang="en-GB" sz="1800" b="1" baseline="30000" dirty="0">
                          <a:solidFill>
                            <a:schemeClr val="lt1"/>
                          </a:solidFill>
                        </a:rPr>
                        <a:t>th</a:t>
                      </a:r>
                      <a:r>
                        <a:rPr lang="en-GB" sz="1800" b="1" dirty="0">
                          <a:solidFill>
                            <a:schemeClr val="lt1"/>
                          </a:solidFill>
                        </a:rPr>
                        <a:t> May</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GB" sz="1600" b="1" dirty="0">
                          <a:latin typeface="Roboto"/>
                          <a:ea typeface="Roboto"/>
                          <a:cs typeface="Roboto"/>
                          <a:sym typeface="Roboto"/>
                        </a:rPr>
                        <a:t>Mathematics</a:t>
                      </a:r>
                    </a:p>
                    <a:p>
                      <a:pPr marL="0" marR="0" lvl="0" indent="0" algn="l" rtl="0">
                        <a:spcBef>
                          <a:spcPts val="0"/>
                        </a:spcBef>
                        <a:spcAft>
                          <a:spcPts val="0"/>
                        </a:spcAft>
                        <a:buNone/>
                      </a:pPr>
                      <a:r>
                        <a:rPr lang="en-GB" sz="1600" dirty="0">
                          <a:latin typeface="Roboto"/>
                          <a:ea typeface="Roboto"/>
                          <a:cs typeface="Roboto"/>
                          <a:sym typeface="Roboto"/>
                        </a:rPr>
                        <a:t>Paper 1: arithmetic</a:t>
                      </a:r>
                    </a:p>
                    <a:p>
                      <a:pPr marL="0" marR="0" lvl="0" indent="0" algn="l" rtl="0">
                        <a:spcBef>
                          <a:spcPts val="0"/>
                        </a:spcBef>
                        <a:spcAft>
                          <a:spcPts val="0"/>
                        </a:spcAft>
                        <a:buNone/>
                      </a:pPr>
                      <a:r>
                        <a:rPr lang="en-GB" sz="1600" dirty="0">
                          <a:latin typeface="Roboto"/>
                          <a:ea typeface="Roboto"/>
                          <a:cs typeface="Roboto"/>
                          <a:sym typeface="Roboto"/>
                        </a:rPr>
                        <a:t>Paper 2: reasoning</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772225">
                <a:tc>
                  <a:txBody>
                    <a:bodyPr/>
                    <a:lstStyle/>
                    <a:p>
                      <a:pPr marL="0" marR="0" lvl="0" indent="0" algn="ctr" rtl="0">
                        <a:spcBef>
                          <a:spcPts val="0"/>
                        </a:spcBef>
                        <a:spcAft>
                          <a:spcPts val="0"/>
                        </a:spcAft>
                        <a:buNone/>
                      </a:pPr>
                      <a:r>
                        <a:rPr lang="en-GB" sz="1800" b="1" dirty="0">
                          <a:solidFill>
                            <a:schemeClr val="lt1"/>
                          </a:solidFill>
                        </a:rPr>
                        <a:t>Friday</a:t>
                      </a:r>
                    </a:p>
                    <a:p>
                      <a:pPr marL="0" marR="0" lvl="0" indent="0" algn="ctr" rtl="0">
                        <a:spcBef>
                          <a:spcPts val="0"/>
                        </a:spcBef>
                        <a:spcAft>
                          <a:spcPts val="0"/>
                        </a:spcAft>
                        <a:buNone/>
                      </a:pPr>
                      <a:r>
                        <a:rPr lang="en-GB" sz="1800" b="1" dirty="0">
                          <a:solidFill>
                            <a:schemeClr val="lt1"/>
                          </a:solidFill>
                        </a:rPr>
                        <a:t>12</a:t>
                      </a:r>
                      <a:r>
                        <a:rPr lang="en-GB" sz="1800" b="1" baseline="30000" dirty="0">
                          <a:solidFill>
                            <a:schemeClr val="lt1"/>
                          </a:solidFill>
                        </a:rPr>
                        <a:t>th</a:t>
                      </a:r>
                      <a:r>
                        <a:rPr lang="en-GB" sz="1800" b="1" dirty="0">
                          <a:solidFill>
                            <a:schemeClr val="lt1"/>
                          </a:solidFill>
                        </a:rPr>
                        <a:t> May</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GB" sz="1600" b="1" dirty="0">
                          <a:latin typeface="Roboto"/>
                          <a:ea typeface="Roboto"/>
                          <a:cs typeface="Roboto"/>
                          <a:sym typeface="Roboto"/>
                        </a:rPr>
                        <a:t>Mathematics</a:t>
                      </a:r>
                    </a:p>
                    <a:p>
                      <a:pPr marL="0" marR="0" lvl="0" indent="0" algn="l" rtl="0">
                        <a:spcBef>
                          <a:spcPts val="0"/>
                        </a:spcBef>
                        <a:spcAft>
                          <a:spcPts val="0"/>
                        </a:spcAft>
                        <a:buNone/>
                      </a:pPr>
                      <a:r>
                        <a:rPr lang="en-GB" sz="1600" dirty="0">
                          <a:latin typeface="Roboto"/>
                          <a:ea typeface="Roboto"/>
                          <a:cs typeface="Roboto"/>
                          <a:sym typeface="Roboto"/>
                        </a:rPr>
                        <a:t>Paper 3: reasoning</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4" name="Google Shape;63;p4">
            <a:extLst>
              <a:ext uri="{FF2B5EF4-FFF2-40B4-BE49-F238E27FC236}">
                <a16:creationId xmlns:a16="http://schemas.microsoft.com/office/drawing/2014/main" id="{43DC7391-0579-407C-81A9-2B8AEF9B974B}"/>
              </a:ext>
            </a:extLst>
          </p:cNvPr>
          <p:cNvSpPr txBox="1"/>
          <p:nvPr/>
        </p:nvSpPr>
        <p:spPr>
          <a:xfrm>
            <a:off x="450559" y="1210982"/>
            <a:ext cx="8237486" cy="637849"/>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08000" tIns="72000" rIns="108000" bIns="72000" anchor="t" anchorCtr="0">
            <a:spAutoFit/>
          </a:bodyPr>
          <a:lstStyle/>
          <a:p>
            <a:pPr lvl="0" algn="ctr"/>
            <a:r>
              <a:rPr lang="en-GB" sz="1600" dirty="0">
                <a:solidFill>
                  <a:schemeClr val="dk1"/>
                </a:solidFill>
                <a:latin typeface="Roboto"/>
                <a:ea typeface="Roboto"/>
                <a:cs typeface="Roboto"/>
                <a:sym typeface="Roboto"/>
              </a:rPr>
              <a:t>Every primary school will test their pupils on the same subject at the same time during the week beginning 9</a:t>
            </a:r>
            <a:r>
              <a:rPr lang="en-GB" sz="1600" baseline="30000" dirty="0">
                <a:solidFill>
                  <a:schemeClr val="dk1"/>
                </a:solidFill>
                <a:latin typeface="Roboto"/>
                <a:ea typeface="Roboto"/>
                <a:cs typeface="Roboto"/>
                <a:sym typeface="Roboto"/>
              </a:rPr>
              <a:t>th</a:t>
            </a:r>
            <a:r>
              <a:rPr lang="en-GB" sz="1600" dirty="0">
                <a:solidFill>
                  <a:schemeClr val="dk1"/>
                </a:solidFill>
                <a:latin typeface="Roboto"/>
                <a:ea typeface="Roboto"/>
                <a:cs typeface="Roboto"/>
                <a:sym typeface="Roboto"/>
              </a:rPr>
              <a:t> May 2022. The schedule of tests for this year looks like this: </a:t>
            </a:r>
          </a:p>
        </p:txBody>
      </p:sp>
    </p:spTree>
    <p:extLst>
      <p:ext uri="{BB962C8B-B14F-4D97-AF65-F5344CB8AC3E}">
        <p14:creationId xmlns:p14="http://schemas.microsoft.com/office/powerpoint/2010/main" val="203574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the children tested on?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13" name="Google Shape;65;p4">
            <a:extLst>
              <a:ext uri="{FF2B5EF4-FFF2-40B4-BE49-F238E27FC236}">
                <a16:creationId xmlns:a16="http://schemas.microsoft.com/office/drawing/2014/main" id="{FAB7A9FC-4F7B-4F77-BB31-585B2B719752}"/>
              </a:ext>
            </a:extLst>
          </p:cNvPr>
          <p:cNvSpPr txBox="1"/>
          <p:nvPr/>
        </p:nvSpPr>
        <p:spPr>
          <a:xfrm>
            <a:off x="299404" y="1472396"/>
            <a:ext cx="2619569" cy="2379802"/>
          </a:xfrm>
          <a:prstGeom prst="rect">
            <a:avLst/>
          </a:prstGeom>
          <a:solidFill>
            <a:schemeClr val="accent3"/>
          </a:solidFill>
          <a:ln>
            <a:noFill/>
          </a:ln>
        </p:spPr>
        <p:txBody>
          <a:bodyPr spcFirstLastPara="1" wrap="square" lIns="108000" tIns="108000" rIns="108000" bIns="108000" anchor="ctr" anchorCtr="0">
            <a:noAutofit/>
          </a:bodyPr>
          <a:lstStyle/>
          <a:p>
            <a:pPr lvl="0" algn="ctr"/>
            <a:r>
              <a:rPr lang="en-GB" sz="2800" b="1" dirty="0">
                <a:solidFill>
                  <a:schemeClr val="lt2"/>
                </a:solidFill>
                <a:latin typeface="Roboto"/>
                <a:ea typeface="Roboto"/>
                <a:cs typeface="Roboto"/>
                <a:sym typeface="Roboto"/>
              </a:rPr>
              <a:t>English</a:t>
            </a:r>
          </a:p>
          <a:p>
            <a:pPr lvl="0" algn="ctr"/>
            <a:r>
              <a:rPr lang="en-GB" sz="2800" b="1" dirty="0">
                <a:solidFill>
                  <a:schemeClr val="lt2"/>
                </a:solidFill>
                <a:latin typeface="Roboto"/>
                <a:ea typeface="Roboto"/>
                <a:cs typeface="Roboto"/>
                <a:sym typeface="Roboto"/>
              </a:rPr>
              <a:t>Grammar, Punctuation and Spelling</a:t>
            </a:r>
          </a:p>
        </p:txBody>
      </p:sp>
      <p:sp>
        <p:nvSpPr>
          <p:cNvPr id="14" name="Google Shape;66;p4">
            <a:extLst>
              <a:ext uri="{FF2B5EF4-FFF2-40B4-BE49-F238E27FC236}">
                <a16:creationId xmlns:a16="http://schemas.microsoft.com/office/drawing/2014/main" id="{4551AE7E-42DB-4867-B025-A43207CA0DED}"/>
              </a:ext>
            </a:extLst>
          </p:cNvPr>
          <p:cNvSpPr txBox="1"/>
          <p:nvPr/>
        </p:nvSpPr>
        <p:spPr>
          <a:xfrm>
            <a:off x="2828612" y="1464337"/>
            <a:ext cx="6010587" cy="2390488"/>
          </a:xfrm>
          <a:prstGeom prst="rect">
            <a:avLst/>
          </a:prstGeom>
          <a:solidFill>
            <a:srgbClr val="D2D8EF"/>
          </a:solidFill>
          <a:ln>
            <a:noFill/>
          </a:ln>
        </p:spPr>
        <p:txBody>
          <a:bodyPr spcFirstLastPara="1" wrap="square" lIns="108000" tIns="108000" rIns="108000" bIns="108000" anchor="t" anchorCtr="0">
            <a:noAutofit/>
          </a:bodyPr>
          <a:lstStyle/>
          <a:p>
            <a:pPr lvl="0"/>
            <a:r>
              <a:rPr lang="en-GB" sz="1600" b="1" dirty="0">
                <a:solidFill>
                  <a:schemeClr val="dk1"/>
                </a:solidFill>
                <a:latin typeface="Roboto"/>
                <a:ea typeface="Roboto"/>
                <a:cs typeface="Roboto"/>
                <a:sym typeface="Roboto"/>
              </a:rPr>
              <a:t>Paper 1: questions (45 minutes) 50 marks</a:t>
            </a:r>
          </a:p>
          <a:p>
            <a:pPr lvl="0"/>
            <a:r>
              <a:rPr lang="en-GB" sz="1600" dirty="0">
                <a:solidFill>
                  <a:schemeClr val="dk1"/>
                </a:solidFill>
                <a:latin typeface="Roboto"/>
                <a:ea typeface="Roboto"/>
                <a:cs typeface="Roboto"/>
                <a:sym typeface="Roboto"/>
              </a:rPr>
              <a:t>A combined question and answer booklet which assesses pupils’ understanding of the grammar, punctuation and spelling elements of the national curriculum English programmes of study for key stage two. </a:t>
            </a:r>
          </a:p>
          <a:p>
            <a:pPr lvl="0"/>
            <a:r>
              <a:rPr lang="en-GB" sz="1600" b="1" dirty="0">
                <a:solidFill>
                  <a:schemeClr val="dk1"/>
                </a:solidFill>
                <a:latin typeface="Roboto"/>
                <a:ea typeface="Roboto"/>
                <a:cs typeface="Roboto"/>
                <a:sym typeface="Roboto"/>
              </a:rPr>
              <a:t>Paper 2: spelling (15 minutes but not strictly timed) 20 marks</a:t>
            </a:r>
          </a:p>
          <a:p>
            <a:pPr lvl="0"/>
            <a:r>
              <a:rPr lang="en-GB" sz="1600" dirty="0">
                <a:solidFill>
                  <a:schemeClr val="dk1"/>
                </a:solidFill>
                <a:latin typeface="Roboto"/>
                <a:ea typeface="Roboto"/>
                <a:cs typeface="Roboto"/>
                <a:sym typeface="Roboto"/>
              </a:rPr>
              <a:t>The paper that pupils receive has 20 sentences, each with a missing word. The teacher reads the sentences one at a time and pupils write in the missing word on their paper.</a:t>
            </a:r>
          </a:p>
        </p:txBody>
      </p:sp>
      <p:sp>
        <p:nvSpPr>
          <p:cNvPr id="11" name="Google Shape;65;p4">
            <a:extLst>
              <a:ext uri="{FF2B5EF4-FFF2-40B4-BE49-F238E27FC236}">
                <a16:creationId xmlns:a16="http://schemas.microsoft.com/office/drawing/2014/main" id="{8934C21F-3BB7-4BA6-9079-20FABFF5A8CA}"/>
              </a:ext>
            </a:extLst>
          </p:cNvPr>
          <p:cNvSpPr txBox="1"/>
          <p:nvPr/>
        </p:nvSpPr>
        <p:spPr>
          <a:xfrm>
            <a:off x="299404" y="3953965"/>
            <a:ext cx="2619569" cy="2379802"/>
          </a:xfrm>
          <a:prstGeom prst="rect">
            <a:avLst/>
          </a:prstGeom>
          <a:solidFill>
            <a:schemeClr val="accent3"/>
          </a:solidFill>
          <a:ln>
            <a:noFill/>
          </a:ln>
        </p:spPr>
        <p:txBody>
          <a:bodyPr spcFirstLastPara="1" wrap="square" lIns="108000" tIns="108000" rIns="108000" bIns="108000" anchor="ctr" anchorCtr="0">
            <a:noAutofit/>
          </a:bodyPr>
          <a:lstStyle/>
          <a:p>
            <a:pPr lvl="0" algn="ctr"/>
            <a:r>
              <a:rPr lang="en-GB" sz="2800" b="1" dirty="0">
                <a:solidFill>
                  <a:schemeClr val="lt2"/>
                </a:solidFill>
                <a:latin typeface="Roboto"/>
                <a:ea typeface="Roboto"/>
                <a:cs typeface="Roboto"/>
                <a:sym typeface="Roboto"/>
              </a:rPr>
              <a:t>English</a:t>
            </a:r>
          </a:p>
          <a:p>
            <a:pPr lvl="0" algn="ctr"/>
            <a:r>
              <a:rPr lang="en-GB" sz="2800" b="1" dirty="0">
                <a:solidFill>
                  <a:schemeClr val="lt2"/>
                </a:solidFill>
                <a:latin typeface="Roboto"/>
                <a:ea typeface="Roboto"/>
                <a:cs typeface="Roboto"/>
                <a:sym typeface="Roboto"/>
              </a:rPr>
              <a:t>Reading</a:t>
            </a:r>
          </a:p>
        </p:txBody>
      </p:sp>
      <p:sp>
        <p:nvSpPr>
          <p:cNvPr id="12" name="Google Shape;66;p4">
            <a:extLst>
              <a:ext uri="{FF2B5EF4-FFF2-40B4-BE49-F238E27FC236}">
                <a16:creationId xmlns:a16="http://schemas.microsoft.com/office/drawing/2014/main" id="{DA095217-1622-4BF1-8DF4-124CAAF55765}"/>
              </a:ext>
            </a:extLst>
          </p:cNvPr>
          <p:cNvSpPr txBox="1"/>
          <p:nvPr/>
        </p:nvSpPr>
        <p:spPr>
          <a:xfrm>
            <a:off x="2828612" y="3945906"/>
            <a:ext cx="6010587" cy="2390488"/>
          </a:xfrm>
          <a:prstGeom prst="rect">
            <a:avLst/>
          </a:prstGeom>
          <a:solidFill>
            <a:srgbClr val="D2D8EF"/>
          </a:solidFill>
          <a:ln>
            <a:noFill/>
          </a:ln>
        </p:spPr>
        <p:txBody>
          <a:bodyPr spcFirstLastPara="1" wrap="square" lIns="108000" tIns="108000" rIns="108000" bIns="108000" anchor="ctr" anchorCtr="0">
            <a:noAutofit/>
          </a:bodyPr>
          <a:lstStyle/>
          <a:p>
            <a:pPr lvl="0"/>
            <a:r>
              <a:rPr lang="en-GB" sz="1600" b="1" dirty="0">
                <a:solidFill>
                  <a:schemeClr val="dk1"/>
                </a:solidFill>
                <a:latin typeface="Roboto"/>
                <a:ea typeface="Roboto"/>
                <a:cs typeface="Roboto"/>
                <a:sym typeface="Roboto"/>
              </a:rPr>
              <a:t>(1 hour) 50 marks</a:t>
            </a:r>
          </a:p>
          <a:p>
            <a:pPr lvl="0"/>
            <a:r>
              <a:rPr lang="en-GB" sz="1600" dirty="0">
                <a:solidFill>
                  <a:schemeClr val="dk1"/>
                </a:solidFill>
                <a:latin typeface="Roboto"/>
                <a:ea typeface="Roboto"/>
                <a:cs typeface="Roboto"/>
                <a:sym typeface="Roboto"/>
              </a:rPr>
              <a:t>Pupils will have a reading booklet with three different texts to read and a corresponding question and answer booklet. The texts are presented in increasing levels of difficulty and pupils’ comprehension skills will be assessed against the comprehension elements of the English programme of study for key stage two. </a:t>
            </a:r>
            <a:endParaRPr lang="en-GB" sz="1600" b="1"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99717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the children tested on?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13" name="Google Shape;65;p4">
            <a:extLst>
              <a:ext uri="{FF2B5EF4-FFF2-40B4-BE49-F238E27FC236}">
                <a16:creationId xmlns:a16="http://schemas.microsoft.com/office/drawing/2014/main" id="{FAB7A9FC-4F7B-4F77-BB31-585B2B719752}"/>
              </a:ext>
            </a:extLst>
          </p:cNvPr>
          <p:cNvSpPr txBox="1"/>
          <p:nvPr/>
        </p:nvSpPr>
        <p:spPr>
          <a:xfrm>
            <a:off x="299404" y="1472396"/>
            <a:ext cx="2619569" cy="2379802"/>
          </a:xfrm>
          <a:prstGeom prst="rect">
            <a:avLst/>
          </a:prstGeom>
          <a:solidFill>
            <a:schemeClr val="accent3"/>
          </a:solidFill>
          <a:ln>
            <a:noFill/>
          </a:ln>
        </p:spPr>
        <p:txBody>
          <a:bodyPr spcFirstLastPara="1" wrap="square" lIns="108000" tIns="108000" rIns="108000" bIns="108000" anchor="ctr" anchorCtr="0">
            <a:noAutofit/>
          </a:bodyPr>
          <a:lstStyle/>
          <a:p>
            <a:pPr lvl="0" algn="ctr"/>
            <a:r>
              <a:rPr lang="en-GB" sz="2800" b="1" dirty="0">
                <a:solidFill>
                  <a:schemeClr val="lt2"/>
                </a:solidFill>
                <a:latin typeface="Roboto"/>
                <a:ea typeface="Roboto"/>
                <a:cs typeface="Roboto"/>
                <a:sym typeface="Roboto"/>
              </a:rPr>
              <a:t>Mathematics</a:t>
            </a:r>
          </a:p>
        </p:txBody>
      </p:sp>
      <p:sp>
        <p:nvSpPr>
          <p:cNvPr id="14" name="Google Shape;66;p4">
            <a:extLst>
              <a:ext uri="{FF2B5EF4-FFF2-40B4-BE49-F238E27FC236}">
                <a16:creationId xmlns:a16="http://schemas.microsoft.com/office/drawing/2014/main" id="{4551AE7E-42DB-4867-B025-A43207CA0DED}"/>
              </a:ext>
            </a:extLst>
          </p:cNvPr>
          <p:cNvSpPr txBox="1"/>
          <p:nvPr/>
        </p:nvSpPr>
        <p:spPr>
          <a:xfrm>
            <a:off x="2828612" y="1464337"/>
            <a:ext cx="6010587" cy="2390488"/>
          </a:xfrm>
          <a:prstGeom prst="rect">
            <a:avLst/>
          </a:prstGeom>
          <a:solidFill>
            <a:srgbClr val="D2D8EF"/>
          </a:solidFill>
          <a:ln>
            <a:noFill/>
          </a:ln>
        </p:spPr>
        <p:txBody>
          <a:bodyPr spcFirstLastPara="1" wrap="square" lIns="108000" tIns="108000" rIns="108000" bIns="108000" anchor="t" anchorCtr="0">
            <a:noAutofit/>
          </a:bodyPr>
          <a:lstStyle/>
          <a:p>
            <a:pPr lvl="0"/>
            <a:endParaRPr lang="en-GB" sz="1600" b="1" dirty="0">
              <a:solidFill>
                <a:schemeClr val="dk1"/>
              </a:solidFill>
              <a:latin typeface="Roboto"/>
              <a:ea typeface="Roboto"/>
              <a:cs typeface="Roboto"/>
              <a:sym typeface="Roboto"/>
            </a:endParaRPr>
          </a:p>
          <a:p>
            <a:pPr lvl="0"/>
            <a:r>
              <a:rPr lang="en-GB" sz="1600" b="1" dirty="0">
                <a:solidFill>
                  <a:schemeClr val="dk1"/>
                </a:solidFill>
                <a:latin typeface="Roboto"/>
                <a:ea typeface="Roboto"/>
                <a:cs typeface="Roboto"/>
                <a:sym typeface="Roboto"/>
              </a:rPr>
              <a:t>Paper 1: arithmetic (30 minutes) 40 marks</a:t>
            </a:r>
          </a:p>
          <a:p>
            <a:pPr lvl="0"/>
            <a:r>
              <a:rPr lang="en-GB" sz="1600" dirty="0">
                <a:solidFill>
                  <a:schemeClr val="dk1"/>
                </a:solidFill>
                <a:latin typeface="Roboto"/>
                <a:ea typeface="Roboto"/>
                <a:cs typeface="Roboto"/>
                <a:sym typeface="Roboto"/>
              </a:rPr>
              <a:t>Pupils will have a booklet of arithmetic questions based on the national curriculum maths key stage two programmes of study. </a:t>
            </a:r>
          </a:p>
          <a:p>
            <a:pPr lvl="0"/>
            <a:r>
              <a:rPr lang="en-GB" sz="1600" b="1" dirty="0">
                <a:solidFill>
                  <a:schemeClr val="dk1"/>
                </a:solidFill>
                <a:latin typeface="Roboto"/>
                <a:ea typeface="Roboto"/>
                <a:cs typeface="Roboto"/>
                <a:sym typeface="Roboto"/>
              </a:rPr>
              <a:t>Papers 2 and 3: reasoning (40 minutes each) 35 marks each</a:t>
            </a:r>
          </a:p>
          <a:p>
            <a:pPr lvl="0"/>
            <a:r>
              <a:rPr lang="en-GB" sz="1600" dirty="0">
                <a:solidFill>
                  <a:schemeClr val="dk1"/>
                </a:solidFill>
                <a:latin typeface="Roboto"/>
                <a:ea typeface="Roboto"/>
                <a:cs typeface="Roboto"/>
                <a:sym typeface="Roboto"/>
              </a:rPr>
              <a:t>Both papers will ask children to reason and solve problems, again based on the national curriculum maths programmes of study.</a:t>
            </a:r>
          </a:p>
        </p:txBody>
      </p:sp>
    </p:spTree>
    <p:extLst>
      <p:ext uri="{BB962C8B-B14F-4D97-AF65-F5344CB8AC3E}">
        <p14:creationId xmlns:p14="http://schemas.microsoft.com/office/powerpoint/2010/main" val="2182682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How are the tests administered?</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2" name="Google Shape;62;p4"/>
          <p:cNvSpPr txBox="1"/>
          <p:nvPr/>
        </p:nvSpPr>
        <p:spPr>
          <a:xfrm>
            <a:off x="299405" y="1133220"/>
            <a:ext cx="8539794" cy="1913546"/>
          </a:xfrm>
          <a:prstGeom prst="rect">
            <a:avLst/>
          </a:prstGeom>
          <a:solidFill>
            <a:srgbClr val="FDE7CF"/>
          </a:solidFill>
          <a:ln>
            <a:noFill/>
          </a:ln>
        </p:spPr>
        <p:txBody>
          <a:bodyPr spcFirstLastPara="1" wrap="square" lIns="216000" tIns="216000" rIns="216000" bIns="216000" anchor="t" anchorCtr="0">
            <a:spAutoFit/>
          </a:bodyPr>
          <a:lstStyle/>
          <a:p>
            <a:pPr marL="285750" lvl="0" indent="-285750" algn="just">
              <a:buFont typeface="Arial" panose="020B0604020202020204" pitchFamily="34" charset="0"/>
              <a:buChar char="•"/>
            </a:pPr>
            <a:r>
              <a:rPr lang="en-GB" sz="1600" b="1" dirty="0">
                <a:solidFill>
                  <a:schemeClr val="accent3"/>
                </a:solidFill>
                <a:latin typeface="Roboto"/>
                <a:ea typeface="Roboto"/>
                <a:cs typeface="Roboto"/>
                <a:sym typeface="Roboto"/>
              </a:rPr>
              <a:t>Pupil will use the Year 5/6 classrooms and intervention rooms that they are familiar with to take the tests. </a:t>
            </a:r>
          </a:p>
          <a:p>
            <a:pPr marL="285750" lvl="0" indent="-285750" algn="just">
              <a:buFont typeface="Arial" panose="020B0604020202020204" pitchFamily="34" charset="0"/>
              <a:buChar char="•"/>
            </a:pPr>
            <a:r>
              <a:rPr lang="en-GB" sz="1600" b="1" dirty="0">
                <a:solidFill>
                  <a:schemeClr val="accent3"/>
                </a:solidFill>
                <a:latin typeface="Roboto"/>
                <a:ea typeface="Roboto"/>
                <a:cs typeface="Roboto"/>
                <a:sym typeface="Roboto"/>
              </a:rPr>
              <a:t>Tests will be administered by school staff</a:t>
            </a:r>
          </a:p>
          <a:p>
            <a:pPr marL="285750" lvl="0" indent="-285750" algn="just">
              <a:buFont typeface="Arial" panose="020B0604020202020204" pitchFamily="34" charset="0"/>
              <a:buChar char="•"/>
            </a:pPr>
            <a:r>
              <a:rPr lang="en-GB" sz="1600" b="1" dirty="0">
                <a:solidFill>
                  <a:schemeClr val="accent3"/>
                </a:solidFill>
                <a:latin typeface="Roboto"/>
                <a:ea typeface="Roboto"/>
                <a:cs typeface="Roboto"/>
                <a:sym typeface="Roboto"/>
              </a:rPr>
              <a:t>All tests will take place during the morning</a:t>
            </a:r>
          </a:p>
          <a:p>
            <a:pPr marL="285750" lvl="0" indent="-285750" algn="just">
              <a:buFont typeface="Arial" panose="020B0604020202020204" pitchFamily="34" charset="0"/>
              <a:buChar char="•"/>
            </a:pPr>
            <a:r>
              <a:rPr lang="en-GB" sz="1600" b="1" dirty="0">
                <a:solidFill>
                  <a:schemeClr val="accent3"/>
                </a:solidFill>
                <a:latin typeface="Roboto"/>
                <a:ea typeface="Roboto"/>
                <a:cs typeface="Roboto"/>
                <a:sym typeface="Roboto"/>
              </a:rPr>
              <a:t>Breakfast is available for all pupils from 8:30am</a:t>
            </a:r>
          </a:p>
          <a:p>
            <a:pPr marL="285750" lvl="0" indent="-285750" algn="just">
              <a:buFont typeface="Arial" panose="020B0604020202020204" pitchFamily="34" charset="0"/>
              <a:buChar char="•"/>
            </a:pPr>
            <a:r>
              <a:rPr lang="en-GB" sz="1600" b="1" dirty="0">
                <a:solidFill>
                  <a:schemeClr val="accent3"/>
                </a:solidFill>
                <a:latin typeface="Roboto"/>
                <a:ea typeface="Roboto"/>
                <a:cs typeface="Roboto"/>
                <a:sym typeface="Roboto"/>
              </a:rPr>
              <a:t>Relaxation and mindfulness activities will also be available before the tests begin</a:t>
            </a:r>
          </a:p>
        </p:txBody>
      </p:sp>
      <p:pic>
        <p:nvPicPr>
          <p:cNvPr id="5" name="Picture 4">
            <a:extLst>
              <a:ext uri="{FF2B5EF4-FFF2-40B4-BE49-F238E27FC236}">
                <a16:creationId xmlns:a16="http://schemas.microsoft.com/office/drawing/2014/main" id="{E25A3479-4CF6-4E0C-80CF-7197A4B97312}"/>
              </a:ext>
            </a:extLst>
          </p:cNvPr>
          <p:cNvPicPr>
            <a:picLocks noChangeAspect="1"/>
          </p:cNvPicPr>
          <p:nvPr/>
        </p:nvPicPr>
        <p:blipFill>
          <a:blip r:embed="rId6"/>
          <a:srcRect/>
          <a:stretch/>
        </p:blipFill>
        <p:spPr>
          <a:xfrm>
            <a:off x="3973235" y="3227294"/>
            <a:ext cx="4865964" cy="324397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childTnLst>
                                </p:cTn>
                              </p:par>
                              <p:par>
                                <p:cTn id="14" presetID="10" presetClass="entr" presetSubtype="0" fill="hold" nodeType="withEffect">
                                  <p:stCondLst>
                                    <p:cond delay="1000"/>
                                  </p:stCondLst>
                                  <p:childTnLst>
                                    <p:set>
                                      <p:cBhvr>
                                        <p:cTn id="15" dur="1" fill="hold">
                                          <p:stCondLst>
                                            <p:cond delay="0"/>
                                          </p:stCondLst>
                                        </p:cTn>
                                        <p:tgtEl>
                                          <p:spTgt spid="62">
                                            <p:txEl>
                                              <p:pRg st="0" end="0"/>
                                            </p:txEl>
                                          </p:spTgt>
                                        </p:tgtEl>
                                        <p:attrNameLst>
                                          <p:attrName>style.visibility</p:attrName>
                                        </p:attrNameLst>
                                      </p:cBhvr>
                                      <p:to>
                                        <p:strVal val="visible"/>
                                      </p:to>
                                    </p:set>
                                    <p:animEffect transition="in" filter="fade">
                                      <p:cBhvr>
                                        <p:cTn id="16" dur="500"/>
                                        <p:tgtEl>
                                          <p:spTgt spid="62">
                                            <p:txEl>
                                              <p:pRg st="0" end="0"/>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62">
                                            <p:txEl>
                                              <p:pRg st="1" end="1"/>
                                            </p:txEl>
                                          </p:spTgt>
                                        </p:tgtEl>
                                        <p:attrNameLst>
                                          <p:attrName>style.visibility</p:attrName>
                                        </p:attrNameLst>
                                      </p:cBhvr>
                                      <p:to>
                                        <p:strVal val="visible"/>
                                      </p:to>
                                    </p:set>
                                    <p:animEffect transition="in" filter="fade">
                                      <p:cBhvr>
                                        <p:cTn id="19" dur="500"/>
                                        <p:tgtEl>
                                          <p:spTgt spid="62">
                                            <p:txEl>
                                              <p:pRg st="1" end="1"/>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62">
                                            <p:txEl>
                                              <p:pRg st="2" end="2"/>
                                            </p:txEl>
                                          </p:spTgt>
                                        </p:tgtEl>
                                        <p:attrNameLst>
                                          <p:attrName>style.visibility</p:attrName>
                                        </p:attrNameLst>
                                      </p:cBhvr>
                                      <p:to>
                                        <p:strVal val="visible"/>
                                      </p:to>
                                    </p:set>
                                    <p:animEffect transition="in" filter="fade">
                                      <p:cBhvr>
                                        <p:cTn id="22" dur="500"/>
                                        <p:tgtEl>
                                          <p:spTgt spid="62">
                                            <p:txEl>
                                              <p:pRg st="2" end="2"/>
                                            </p:txEl>
                                          </p:spTgt>
                                        </p:tgtEl>
                                      </p:cBhvr>
                                    </p:animEffect>
                                  </p:childTnLst>
                                </p:cTn>
                              </p:par>
                              <p:par>
                                <p:cTn id="23" presetID="10" presetClass="entr" presetSubtype="0" fill="hold" nodeType="withEffect">
                                  <p:stCondLst>
                                    <p:cond delay="1000"/>
                                  </p:stCondLst>
                                  <p:childTnLst>
                                    <p:set>
                                      <p:cBhvr>
                                        <p:cTn id="24" dur="1" fill="hold">
                                          <p:stCondLst>
                                            <p:cond delay="0"/>
                                          </p:stCondLst>
                                        </p:cTn>
                                        <p:tgtEl>
                                          <p:spTgt spid="62">
                                            <p:txEl>
                                              <p:pRg st="3" end="3"/>
                                            </p:txEl>
                                          </p:spTgt>
                                        </p:tgtEl>
                                        <p:attrNameLst>
                                          <p:attrName>style.visibility</p:attrName>
                                        </p:attrNameLst>
                                      </p:cBhvr>
                                      <p:to>
                                        <p:strVal val="visible"/>
                                      </p:to>
                                    </p:set>
                                    <p:animEffect transition="in" filter="fade">
                                      <p:cBhvr>
                                        <p:cTn id="25" dur="500"/>
                                        <p:tgtEl>
                                          <p:spTgt spid="62">
                                            <p:txEl>
                                              <p:pRg st="3" end="3"/>
                                            </p:txEl>
                                          </p:spTgt>
                                        </p:tgtEl>
                                      </p:cBhvr>
                                    </p:animEffect>
                                  </p:childTnLst>
                                </p:cTn>
                              </p:par>
                              <p:par>
                                <p:cTn id="26" presetID="10" presetClass="entr" presetSubtype="0" fill="hold" nodeType="withEffect">
                                  <p:stCondLst>
                                    <p:cond delay="1000"/>
                                  </p:stCondLst>
                                  <p:childTnLst>
                                    <p:set>
                                      <p:cBhvr>
                                        <p:cTn id="27" dur="1" fill="hold">
                                          <p:stCondLst>
                                            <p:cond delay="0"/>
                                          </p:stCondLst>
                                        </p:cTn>
                                        <p:tgtEl>
                                          <p:spTgt spid="62">
                                            <p:txEl>
                                              <p:pRg st="4" end="4"/>
                                            </p:txEl>
                                          </p:spTgt>
                                        </p:tgtEl>
                                        <p:attrNameLst>
                                          <p:attrName>style.visibility</p:attrName>
                                        </p:attrNameLst>
                                      </p:cBhvr>
                                      <p:to>
                                        <p:strVal val="visible"/>
                                      </p:to>
                                    </p:set>
                                    <p:animEffect transition="in" filter="fade">
                                      <p:cBhvr>
                                        <p:cTn id="28" dur="500"/>
                                        <p:tgtEl>
                                          <p:spTgt spid="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happens with the results?</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3" name="Google Shape;63;p4"/>
          <p:cNvSpPr txBox="1"/>
          <p:nvPr/>
        </p:nvSpPr>
        <p:spPr>
          <a:xfrm>
            <a:off x="450559" y="1233016"/>
            <a:ext cx="8237486" cy="3238561"/>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08000" tIns="72000" rIns="108000" bIns="72000" anchor="t" anchorCtr="0">
            <a:spAutoFit/>
          </a:bodyPr>
          <a:lstStyle/>
          <a:p>
            <a:pPr marL="285750" lvl="0" indent="-285750">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For 2023, school results in the end of key stage assessments will not be published in performance tables. </a:t>
            </a:r>
          </a:p>
          <a:p>
            <a:pPr marL="285750" lvl="0" indent="-285750">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School results will be shared with the school, their local authority or academy trust  and Ofsted to support school improvement. </a:t>
            </a:r>
          </a:p>
          <a:p>
            <a:pPr marL="285750" lvl="0" indent="-285750">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Scans of marked pupil test papers and test results are published can be accessed by the school after Tuesday 11</a:t>
            </a:r>
            <a:r>
              <a:rPr lang="en-GB" sz="1600" baseline="30000" dirty="0">
                <a:solidFill>
                  <a:schemeClr val="dk1"/>
                </a:solidFill>
                <a:latin typeface="Roboto"/>
                <a:ea typeface="Roboto"/>
                <a:cs typeface="Roboto"/>
                <a:sym typeface="Roboto"/>
              </a:rPr>
              <a:t>th</a:t>
            </a:r>
            <a:r>
              <a:rPr lang="en-GB" sz="1600" dirty="0">
                <a:solidFill>
                  <a:schemeClr val="dk1"/>
                </a:solidFill>
                <a:latin typeface="Roboto"/>
                <a:ea typeface="Roboto"/>
                <a:cs typeface="Roboto"/>
                <a:sym typeface="Roboto"/>
              </a:rPr>
              <a:t> July. </a:t>
            </a:r>
          </a:p>
          <a:p>
            <a:pPr marL="285750" lvl="0" indent="-285750">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Each child will receive a scaled score for their performance on the tests. This is a score between 80 and 120, where a score of 100 is considered to be average or working at the expected level of attainment at the end of primary school. </a:t>
            </a:r>
          </a:p>
          <a:p>
            <a:pPr marL="285750" lvl="0" indent="-285750">
              <a:spcAft>
                <a:spcPts val="600"/>
              </a:spcAft>
              <a:buFont typeface="Arial" panose="020B0604020202020204" pitchFamily="34" charset="0"/>
              <a:buChar char="•"/>
            </a:pPr>
            <a:r>
              <a:rPr lang="en-GB" sz="1600" dirty="0">
                <a:solidFill>
                  <a:schemeClr val="tx1"/>
                </a:solidFill>
                <a:latin typeface="Roboto"/>
                <a:ea typeface="Roboto"/>
                <a:cs typeface="Roboto"/>
                <a:sym typeface="Roboto"/>
              </a:rPr>
              <a:t>We will share pupils’ results in their end of year written report, which is sent home to parents in July. </a:t>
            </a:r>
          </a:p>
        </p:txBody>
      </p:sp>
      <p:pic>
        <p:nvPicPr>
          <p:cNvPr id="6" name="Picture 5">
            <a:extLst>
              <a:ext uri="{FF2B5EF4-FFF2-40B4-BE49-F238E27FC236}">
                <a16:creationId xmlns:a16="http://schemas.microsoft.com/office/drawing/2014/main" id="{B98DAD17-307C-4637-8C67-77CA8A65F80B}"/>
              </a:ext>
            </a:extLst>
          </p:cNvPr>
          <p:cNvPicPr>
            <a:picLocks noChangeAspect="1"/>
          </p:cNvPicPr>
          <p:nvPr/>
        </p:nvPicPr>
        <p:blipFill>
          <a:blip r:embed="rId6"/>
          <a:srcRect/>
          <a:stretch/>
        </p:blipFill>
        <p:spPr>
          <a:xfrm>
            <a:off x="5184611" y="4319355"/>
            <a:ext cx="3310054" cy="2206902"/>
          </a:xfrm>
          <a:prstGeom prst="rect">
            <a:avLst/>
          </a:prstGeom>
        </p:spPr>
      </p:pic>
    </p:spTree>
    <p:extLst>
      <p:ext uri="{BB962C8B-B14F-4D97-AF65-F5344CB8AC3E}">
        <p14:creationId xmlns:p14="http://schemas.microsoft.com/office/powerpoint/2010/main" val="1382903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How can I help my child?</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6" name="Google Shape;66;p4"/>
          <p:cNvSpPr txBox="1"/>
          <p:nvPr/>
        </p:nvSpPr>
        <p:spPr>
          <a:xfrm>
            <a:off x="454395" y="1569721"/>
            <a:ext cx="3958579" cy="2090038"/>
          </a:xfrm>
          <a:prstGeom prst="rect">
            <a:avLst/>
          </a:prstGeom>
          <a:solidFill>
            <a:srgbClr val="D2D8EF"/>
          </a:solidFill>
          <a:ln>
            <a:noFill/>
          </a:ln>
        </p:spPr>
        <p:txBody>
          <a:bodyPr spcFirstLastPara="1" wrap="square" lIns="108000" tIns="108000" rIns="108000" bIns="108000" anchor="ctr" anchorCtr="0">
            <a:noAutofit/>
          </a:bodyPr>
          <a:lstStyle/>
          <a:p>
            <a:pPr lvl="0" algn="ctr"/>
            <a:r>
              <a:rPr lang="en-GB" sz="1600" dirty="0">
                <a:solidFill>
                  <a:schemeClr val="dk1"/>
                </a:solidFill>
                <a:latin typeface="Roboto"/>
                <a:ea typeface="Roboto"/>
                <a:cs typeface="Roboto"/>
                <a:sym typeface="Roboto"/>
              </a:rPr>
              <a:t>Support your child to complete any home learning tasks sent home, such as </a:t>
            </a:r>
            <a:r>
              <a:rPr lang="en-GB" sz="1600" dirty="0">
                <a:solidFill>
                  <a:schemeClr val="tx1"/>
                </a:solidFill>
                <a:latin typeface="Roboto"/>
                <a:ea typeface="Roboto"/>
                <a:cs typeface="Roboto"/>
                <a:sym typeface="Roboto"/>
              </a:rPr>
              <a:t>spelling activities, reading comprehensions and maths sheets. </a:t>
            </a:r>
          </a:p>
        </p:txBody>
      </p:sp>
      <p:sp>
        <p:nvSpPr>
          <p:cNvPr id="16" name="Google Shape;66;p4">
            <a:extLst>
              <a:ext uri="{FF2B5EF4-FFF2-40B4-BE49-F238E27FC236}">
                <a16:creationId xmlns:a16="http://schemas.microsoft.com/office/drawing/2014/main" id="{7F5E4A60-F826-4F9D-BC23-1A09EFDA7254}"/>
              </a:ext>
            </a:extLst>
          </p:cNvPr>
          <p:cNvSpPr txBox="1"/>
          <p:nvPr/>
        </p:nvSpPr>
        <p:spPr>
          <a:xfrm>
            <a:off x="4731026" y="1569721"/>
            <a:ext cx="3958579" cy="2090038"/>
          </a:xfrm>
          <a:prstGeom prst="rect">
            <a:avLst/>
          </a:prstGeom>
          <a:solidFill>
            <a:srgbClr val="D2D8EF"/>
          </a:solidFill>
          <a:ln>
            <a:noFill/>
          </a:ln>
        </p:spPr>
        <p:txBody>
          <a:bodyPr spcFirstLastPara="1" wrap="square" lIns="108000" tIns="108000" rIns="108000" bIns="108000" anchor="ctr" anchorCtr="0">
            <a:noAutofit/>
          </a:bodyPr>
          <a:lstStyle/>
          <a:p>
            <a:pPr lvl="0" algn="ctr"/>
            <a:r>
              <a:rPr lang="en-GB" sz="1600" dirty="0">
                <a:solidFill>
                  <a:schemeClr val="dk1"/>
                </a:solidFill>
                <a:latin typeface="Roboto"/>
                <a:ea typeface="Roboto"/>
                <a:cs typeface="Roboto"/>
                <a:sym typeface="Roboto"/>
              </a:rPr>
              <a:t>Use online activities like </a:t>
            </a:r>
            <a:r>
              <a:rPr lang="en-GB" sz="1600" dirty="0">
                <a:solidFill>
                  <a:schemeClr val="tx1"/>
                </a:solidFill>
                <a:latin typeface="Roboto"/>
                <a:ea typeface="Roboto"/>
                <a:cs typeface="Roboto"/>
                <a:sym typeface="Roboto"/>
              </a:rPr>
              <a:t>Times Tables Rock Stars</a:t>
            </a:r>
            <a:r>
              <a:rPr lang="en-GB" sz="1600" b="1" dirty="0">
                <a:solidFill>
                  <a:schemeClr val="accent1"/>
                </a:solidFill>
                <a:latin typeface="Roboto"/>
                <a:ea typeface="Roboto"/>
                <a:cs typeface="Roboto"/>
                <a:sym typeface="Roboto"/>
              </a:rPr>
              <a:t> </a:t>
            </a:r>
            <a:r>
              <a:rPr lang="en-GB" sz="1600" dirty="0">
                <a:solidFill>
                  <a:schemeClr val="dk1"/>
                </a:solidFill>
                <a:latin typeface="Roboto"/>
                <a:ea typeface="Roboto"/>
                <a:cs typeface="Roboto"/>
                <a:sym typeface="Roboto"/>
              </a:rPr>
              <a:t>to practise skills at home. </a:t>
            </a:r>
          </a:p>
        </p:txBody>
      </p:sp>
      <p:sp>
        <p:nvSpPr>
          <p:cNvPr id="17" name="Google Shape;66;p4">
            <a:extLst>
              <a:ext uri="{FF2B5EF4-FFF2-40B4-BE49-F238E27FC236}">
                <a16:creationId xmlns:a16="http://schemas.microsoft.com/office/drawing/2014/main" id="{EF77B977-9708-41D0-B2EB-40B9F824C77A}"/>
              </a:ext>
            </a:extLst>
          </p:cNvPr>
          <p:cNvSpPr txBox="1"/>
          <p:nvPr/>
        </p:nvSpPr>
        <p:spPr>
          <a:xfrm>
            <a:off x="454395" y="387465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r>
              <a:rPr lang="en-GB" sz="1600" dirty="0">
                <a:solidFill>
                  <a:schemeClr val="dk1"/>
                </a:solidFill>
                <a:latin typeface="Roboto"/>
                <a:ea typeface="Roboto"/>
                <a:cs typeface="Roboto"/>
                <a:sym typeface="Roboto"/>
              </a:rPr>
              <a:t>Make sure they go to bed at a reasonable time, have a good breakfast and arrive at school on time during the assessment week. </a:t>
            </a:r>
          </a:p>
        </p:txBody>
      </p:sp>
      <p:sp>
        <p:nvSpPr>
          <p:cNvPr id="18" name="Google Shape;66;p4">
            <a:extLst>
              <a:ext uri="{FF2B5EF4-FFF2-40B4-BE49-F238E27FC236}">
                <a16:creationId xmlns:a16="http://schemas.microsoft.com/office/drawing/2014/main" id="{30C97D85-7592-40EF-9024-C0656797CA37}"/>
              </a:ext>
            </a:extLst>
          </p:cNvPr>
          <p:cNvSpPr txBox="1"/>
          <p:nvPr/>
        </p:nvSpPr>
        <p:spPr>
          <a:xfrm>
            <a:off x="4731026" y="387465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r>
              <a:rPr lang="en-GB" sz="1600" dirty="0">
                <a:solidFill>
                  <a:schemeClr val="dk1"/>
                </a:solidFill>
                <a:latin typeface="Roboto"/>
                <a:ea typeface="Roboto"/>
                <a:cs typeface="Roboto"/>
                <a:sym typeface="Roboto"/>
              </a:rPr>
              <a:t>Encourage them to try their best, commend their efforts  and plan to celebrate their hard work at the end of the testing week, rather than focusing on the test results. </a:t>
            </a:r>
          </a:p>
        </p:txBody>
      </p:sp>
    </p:spTree>
    <p:extLst>
      <p:ext uri="{BB962C8B-B14F-4D97-AF65-F5344CB8AC3E}">
        <p14:creationId xmlns:p14="http://schemas.microsoft.com/office/powerpoint/2010/main" val="116382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eader's Digest">
      <a:dk1>
        <a:srgbClr val="1C1C1C"/>
      </a:dk1>
      <a:lt1>
        <a:srgbClr val="FFFFFF"/>
      </a:lt1>
      <a:dk2>
        <a:srgbClr val="4A4A4A"/>
      </a:dk2>
      <a:lt2>
        <a:srgbClr val="F4F2F2"/>
      </a:lt2>
      <a:accent1>
        <a:srgbClr val="F28C1C"/>
      </a:accent1>
      <a:accent2>
        <a:srgbClr val="2A294C"/>
      </a:accent2>
      <a:accent3>
        <a:srgbClr val="3A4F9D"/>
      </a:accent3>
      <a:accent4>
        <a:srgbClr val="7974AA"/>
      </a:accent4>
      <a:accent5>
        <a:srgbClr val="23A7F9"/>
      </a:accent5>
      <a:accent6>
        <a:srgbClr val="E34192"/>
      </a:accent6>
      <a:hlink>
        <a:srgbClr val="2A294C"/>
      </a:hlink>
      <a:folHlink>
        <a:srgbClr val="7974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854</Words>
  <Application>Microsoft Office PowerPoint</Application>
  <PresentationFormat>On-screen Show (4:3)</PresentationFormat>
  <Paragraphs>77</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Roboto</vt:lpstr>
      <vt:lpstr>Arial</vt:lpstr>
      <vt:lpstr>Roboto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Antonia Hind</dc:creator>
  <cp:lastModifiedBy>Esther Parsons</cp:lastModifiedBy>
  <cp:revision>6</cp:revision>
  <dcterms:created xsi:type="dcterms:W3CDTF">2019-03-19T15:37:08Z</dcterms:created>
  <dcterms:modified xsi:type="dcterms:W3CDTF">2023-04-12T16:22:46Z</dcterms:modified>
</cp:coreProperties>
</file>